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mf" ContentType="image/x-wm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5"/>
  </p:notesMasterIdLst>
  <p:sldIdLst>
    <p:sldId id="493" r:id="rId2"/>
    <p:sldId id="407" r:id="rId3"/>
    <p:sldId id="604" r:id="rId4"/>
    <p:sldId id="584" r:id="rId5"/>
    <p:sldId id="585" r:id="rId6"/>
    <p:sldId id="586" r:id="rId7"/>
    <p:sldId id="587" r:id="rId8"/>
    <p:sldId id="588" r:id="rId9"/>
    <p:sldId id="605" r:id="rId10"/>
    <p:sldId id="571" r:id="rId11"/>
    <p:sldId id="457" r:id="rId12"/>
    <p:sldId id="448" r:id="rId13"/>
    <p:sldId id="566" r:id="rId14"/>
    <p:sldId id="567" r:id="rId15"/>
    <p:sldId id="606" r:id="rId16"/>
    <p:sldId id="607" r:id="rId17"/>
    <p:sldId id="625" r:id="rId18"/>
    <p:sldId id="626" r:id="rId19"/>
    <p:sldId id="622" r:id="rId20"/>
    <p:sldId id="621" r:id="rId21"/>
    <p:sldId id="551" r:id="rId22"/>
    <p:sldId id="609" r:id="rId23"/>
    <p:sldId id="623" r:id="rId24"/>
    <p:sldId id="624" r:id="rId25"/>
    <p:sldId id="610" r:id="rId26"/>
    <p:sldId id="611" r:id="rId27"/>
    <p:sldId id="612" r:id="rId28"/>
    <p:sldId id="613" r:id="rId29"/>
    <p:sldId id="614" r:id="rId30"/>
    <p:sldId id="615" r:id="rId31"/>
    <p:sldId id="616" r:id="rId32"/>
    <p:sldId id="617" r:id="rId33"/>
    <p:sldId id="618" r:id="rId34"/>
    <p:sldId id="619" r:id="rId35"/>
    <p:sldId id="620" r:id="rId36"/>
    <p:sldId id="555" r:id="rId37"/>
    <p:sldId id="556" r:id="rId38"/>
    <p:sldId id="557" r:id="rId39"/>
    <p:sldId id="558" r:id="rId40"/>
    <p:sldId id="561" r:id="rId41"/>
    <p:sldId id="562" r:id="rId42"/>
    <p:sldId id="492" r:id="rId43"/>
    <p:sldId id="627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2251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216"/>
    <p:restoredTop sz="83645"/>
  </p:normalViewPr>
  <p:slideViewPr>
    <p:cSldViewPr snapToGrid="0" snapToObjects="1">
      <p:cViewPr>
        <p:scale>
          <a:sx n="130" d="100"/>
          <a:sy n="130" d="100"/>
        </p:scale>
        <p:origin x="48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D6438B-908F-0442-846F-306472A5288D}" type="datetimeFigureOut">
              <a:rPr lang="en-US" smtClean="0"/>
              <a:t>1/30/17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D8645-B7E4-824A-8BE9-7FE135A09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17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317F3-CD57-E54F-9184-FCE82B334D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0118EEC-AFD3-594A-AC8F-EB225C75CA3D}" type="slidenum">
              <a:rPr lang="en-US" altLang="en-US">
                <a:latin typeface="Calibri" charset="0"/>
              </a:rPr>
              <a:pPr eaLnBrk="1" hangingPunct="1"/>
              <a:t>12</a:t>
            </a:fld>
            <a:endParaRPr lang="en-US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077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311631E-A3B1-FA4B-9640-97BC9F93DD46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5632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4588" y="684213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632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3193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39BE1CD-A765-3E45-94C9-DEF27F36E69C}" type="slidenum">
              <a:rPr lang="en-US" altLang="en-US">
                <a:latin typeface="Calibri" charset="0"/>
              </a:rPr>
              <a:pPr eaLnBrk="1" hangingPunct="1"/>
              <a:t>42</a:t>
            </a:fld>
            <a:endParaRPr lang="en-US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330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EE12-66F9-AB4B-BD9D-32C478CD301E}" type="datetimeFigureOut">
              <a:rPr lang="en-US" smtClean="0"/>
              <a:t>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0BD7A-EA2E-D04E-A0A8-4F13B886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10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EE12-66F9-AB4B-BD9D-32C478CD301E}" type="datetimeFigureOut">
              <a:rPr lang="en-US" smtClean="0"/>
              <a:t>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0BD7A-EA2E-D04E-A0A8-4F13B886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80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EE12-66F9-AB4B-BD9D-32C478CD301E}" type="datetimeFigureOut">
              <a:rPr lang="en-US" smtClean="0"/>
              <a:t>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0BD7A-EA2E-D04E-A0A8-4F13B886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891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EE12-66F9-AB4B-BD9D-32C478CD301E}" type="datetimeFigureOut">
              <a:rPr lang="en-US" smtClean="0"/>
              <a:t>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0BD7A-EA2E-D04E-A0A8-4F13B886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015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EE12-66F9-AB4B-BD9D-32C478CD301E}" type="datetimeFigureOut">
              <a:rPr lang="en-US" smtClean="0"/>
              <a:t>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0BD7A-EA2E-D04E-A0A8-4F13B886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387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EE12-66F9-AB4B-BD9D-32C478CD301E}" type="datetimeFigureOut">
              <a:rPr lang="en-US" smtClean="0"/>
              <a:t>1/30/17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0BD7A-EA2E-D04E-A0A8-4F13B886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86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EE12-66F9-AB4B-BD9D-32C478CD301E}" type="datetimeFigureOut">
              <a:rPr lang="en-US" smtClean="0"/>
              <a:t>1/30/17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0BD7A-EA2E-D04E-A0A8-4F13B886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44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EE12-66F9-AB4B-BD9D-32C478CD301E}" type="datetimeFigureOut">
              <a:rPr lang="en-US" smtClean="0"/>
              <a:t>1/30/17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0BD7A-EA2E-D04E-A0A8-4F13B886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35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EE12-66F9-AB4B-BD9D-32C478CD301E}" type="datetimeFigureOut">
              <a:rPr lang="en-US" smtClean="0"/>
              <a:t>1/30/17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0BD7A-EA2E-D04E-A0A8-4F13B886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102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EE12-66F9-AB4B-BD9D-32C478CD301E}" type="datetimeFigureOut">
              <a:rPr lang="en-US" smtClean="0"/>
              <a:t>1/30/17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0BD7A-EA2E-D04E-A0A8-4F13B886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60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EE12-66F9-AB4B-BD9D-32C478CD301E}" type="datetimeFigureOut">
              <a:rPr lang="en-US" smtClean="0"/>
              <a:t>1/30/17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0BD7A-EA2E-D04E-A0A8-4F13B886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464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33EE12-66F9-AB4B-BD9D-32C478CD301E}" type="datetimeFigureOut">
              <a:rPr lang="en-US" smtClean="0"/>
              <a:t>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0BD7A-EA2E-D04E-A0A8-4F13B886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093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png"/><Relationship Id="rId5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w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w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w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w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24.w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51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3691" y="1553285"/>
            <a:ext cx="8424710" cy="2341022"/>
          </a:xfrm>
        </p:spPr>
        <p:txBody>
          <a:bodyPr>
            <a:normAutofit/>
          </a:bodyPr>
          <a:lstStyle/>
          <a:p>
            <a:r>
              <a:rPr lang="en-US" altLang="zh-CN" sz="5400" b="1" dirty="0" smtClean="0">
                <a:solidFill>
                  <a:schemeClr val="bg1"/>
                </a:solidFill>
                <a:cs typeface="Perpetua"/>
              </a:rPr>
              <a:t>IDS561 </a:t>
            </a:r>
            <a:r>
              <a:rPr lang="en-US" sz="5400" b="1" dirty="0" smtClean="0">
                <a:solidFill>
                  <a:schemeClr val="bg1"/>
                </a:solidFill>
                <a:cs typeface="Perpetua"/>
              </a:rPr>
              <a:t>Big Data Analytics </a:t>
            </a:r>
            <a:r>
              <a:rPr lang="en-US" altLang="zh-CN" sz="4000" dirty="0" smtClean="0">
                <a:solidFill>
                  <a:schemeClr val="bg1"/>
                </a:solidFill>
                <a:cs typeface="Perpetua"/>
              </a:rPr>
              <a:t/>
            </a:r>
            <a:br>
              <a:rPr lang="en-US" altLang="zh-CN" sz="4000" dirty="0" smtClean="0">
                <a:solidFill>
                  <a:schemeClr val="bg1"/>
                </a:solidFill>
                <a:cs typeface="Perpetua"/>
              </a:rPr>
            </a:br>
            <a:endParaRPr lang="en-US" sz="2000" dirty="0">
              <a:solidFill>
                <a:schemeClr val="bg1"/>
              </a:solidFill>
              <a:cs typeface="Perpetu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95060" y="3894307"/>
            <a:ext cx="66819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 smtClean="0">
                <a:solidFill>
                  <a:schemeClr val="bg1"/>
                </a:solidFill>
                <a:cs typeface="Perpetua"/>
              </a:rPr>
              <a:t>Yuheng</a:t>
            </a:r>
            <a:r>
              <a:rPr lang="en-US" altLang="zh-CN" sz="3600" dirty="0" smtClean="0">
                <a:solidFill>
                  <a:schemeClr val="bg1"/>
                </a:solidFill>
                <a:cs typeface="Perpetua"/>
              </a:rPr>
              <a:t> Hu</a:t>
            </a:r>
          </a:p>
          <a:p>
            <a:pPr algn="ctr"/>
            <a:r>
              <a:rPr lang="en-US" altLang="zh-CN" sz="3600" dirty="0" smtClean="0">
                <a:solidFill>
                  <a:schemeClr val="bg1"/>
                </a:solidFill>
                <a:cs typeface="Perpetua"/>
              </a:rPr>
              <a:t>Assistant</a:t>
            </a:r>
            <a:r>
              <a:rPr lang="zh-CN" altLang="en-US" sz="3600" dirty="0" smtClean="0">
                <a:solidFill>
                  <a:schemeClr val="bg1"/>
                </a:solidFill>
                <a:cs typeface="Perpetua"/>
              </a:rPr>
              <a:t> </a:t>
            </a:r>
            <a:r>
              <a:rPr lang="en-US" altLang="zh-CN" sz="3600" dirty="0" err="1" smtClean="0">
                <a:solidFill>
                  <a:schemeClr val="bg1"/>
                </a:solidFill>
                <a:cs typeface="Perpetua"/>
              </a:rPr>
              <a:t>Professor@IDS</a:t>
            </a:r>
            <a:endParaRPr lang="en-US" altLang="zh-CN" sz="3600" dirty="0" smtClean="0">
              <a:solidFill>
                <a:schemeClr val="bg1"/>
              </a:solidFill>
              <a:cs typeface="Perpetu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UIC IDS561: Big Data Analytics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50BD6-C976-1941-9DD1-91A64D50661C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" y="5426075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6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actually want in big data analytics?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</a:p>
          <a:p>
            <a:pPr lvl="1"/>
            <a:r>
              <a:rPr lang="en-US" dirty="0"/>
              <a:t>Scales out with more </a:t>
            </a:r>
            <a:r>
              <a:rPr lang="en-US" dirty="0" smtClean="0"/>
              <a:t>data</a:t>
            </a:r>
            <a:endParaRPr lang="en-US" dirty="0"/>
          </a:p>
          <a:p>
            <a:pPr lvl="1"/>
            <a:r>
              <a:rPr lang="en-US" dirty="0"/>
              <a:t>Massively parallel</a:t>
            </a:r>
          </a:p>
          <a:p>
            <a:pPr lvl="1"/>
            <a:r>
              <a:rPr lang="en-US" dirty="0" smtClean="0"/>
              <a:t>Cheaper </a:t>
            </a:r>
            <a:r>
              <a:rPr lang="en-US" dirty="0"/>
              <a:t>than parallel </a:t>
            </a:r>
            <a:r>
              <a:rPr lang="en-US" dirty="0" smtClean="0"/>
              <a:t>databases</a:t>
            </a:r>
          </a:p>
          <a:p>
            <a:pPr lvl="1"/>
            <a:r>
              <a:rPr lang="en-US" dirty="0" smtClean="0"/>
              <a:t>Able to run on cheap hardware!</a:t>
            </a:r>
          </a:p>
          <a:p>
            <a:pPr lvl="1"/>
            <a:r>
              <a:rPr lang="en-US" dirty="0"/>
              <a:t>Ability to use any processing </a:t>
            </a:r>
            <a:r>
              <a:rPr lang="en-US" dirty="0" smtClean="0"/>
              <a:t>tool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883" y="4884094"/>
            <a:ext cx="3685090" cy="2129038"/>
          </a:xfrm>
          <a:prstGeom prst="rect">
            <a:avLst/>
          </a:prstGeom>
        </p:spPr>
      </p:pic>
      <p:sp>
        <p:nvSpPr>
          <p:cNvPr id="4" name="Right Brace 3"/>
          <p:cNvSpPr/>
          <p:nvPr/>
        </p:nvSpPr>
        <p:spPr>
          <a:xfrm>
            <a:off x="5683170" y="2361235"/>
            <a:ext cx="370389" cy="1412112"/>
          </a:xfrm>
          <a:prstGeom prst="rightBrace">
            <a:avLst/>
          </a:prstGeom>
          <a:ln w="5715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53559" y="2918060"/>
            <a:ext cx="2258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0432FF"/>
                </a:solidFill>
              </a:rPr>
              <a:t>HDFS</a:t>
            </a:r>
            <a:r>
              <a:rPr lang="zh-CN" altLang="en-US" sz="2000" b="1" dirty="0" smtClean="0">
                <a:solidFill>
                  <a:srgbClr val="0432FF"/>
                </a:solidFill>
              </a:rPr>
              <a:t> </a:t>
            </a:r>
            <a:r>
              <a:rPr lang="en-US" altLang="zh-CN" sz="2000" b="1" dirty="0" smtClean="0">
                <a:solidFill>
                  <a:srgbClr val="0432FF"/>
                </a:solidFill>
              </a:rPr>
              <a:t>handles</a:t>
            </a:r>
            <a:r>
              <a:rPr lang="zh-CN" altLang="en-US" sz="2000" b="1" dirty="0" smtClean="0">
                <a:solidFill>
                  <a:srgbClr val="0432FF"/>
                </a:solidFill>
              </a:rPr>
              <a:t> </a:t>
            </a:r>
            <a:r>
              <a:rPr lang="en-US" altLang="zh-CN" sz="2000" b="1" dirty="0" smtClean="0">
                <a:solidFill>
                  <a:srgbClr val="0432FF"/>
                </a:solidFill>
              </a:rPr>
              <a:t>them</a:t>
            </a:r>
            <a:endParaRPr lang="en-US" sz="2000" b="1" dirty="0">
              <a:solidFill>
                <a:srgbClr val="0432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85601" y="3847870"/>
            <a:ext cx="32267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-&gt;MapReduce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handles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it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3724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70475"/>
            <a:ext cx="8196860" cy="60726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73422" y="6309262"/>
            <a:ext cx="1598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From Jeff Dean’s slides</a:t>
            </a:r>
            <a:endParaRPr lang="en-US" sz="12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HDFS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2400" dirty="0"/>
              <a:t>The Hadoop Distributed File System (HDFS) is a distributed file system designed to run on </a:t>
            </a:r>
            <a:r>
              <a:rPr lang="en-US" altLang="en-US" sz="2400" b="1" dirty="0"/>
              <a:t>commodity hardware. </a:t>
            </a:r>
            <a:r>
              <a:rPr lang="en-US" altLang="en-US" sz="2400" dirty="0"/>
              <a:t>It has many similarities with existing distributed file systems. However, the differences from other distributed file systems are significant. </a:t>
            </a:r>
          </a:p>
          <a:p>
            <a:pPr lvl="1" eaLnBrk="1" hangingPunct="1"/>
            <a:r>
              <a:rPr lang="en-US" altLang="en-US" dirty="0">
                <a:solidFill>
                  <a:srgbClr val="FF0000"/>
                </a:solidFill>
              </a:rPr>
              <a:t>highly fault-tolerant and is designed to be deployed on low-cost hardware</a:t>
            </a:r>
            <a:r>
              <a:rPr lang="en-US" altLang="en-US" dirty="0"/>
              <a:t>. </a:t>
            </a:r>
          </a:p>
          <a:p>
            <a:pPr lvl="1" eaLnBrk="1" hangingPunct="1"/>
            <a:r>
              <a:rPr lang="en-US" altLang="en-US" dirty="0">
                <a:solidFill>
                  <a:srgbClr val="0432FF"/>
                </a:solidFill>
              </a:rPr>
              <a:t>provides high throughput access to application data and is suitable for applications that have large data sets.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0218E919-687E-DE43-B0F5-E4D9CF7B5E59}" type="slidenum">
              <a:rPr lang="en-US" altLang="en-US">
                <a:solidFill>
                  <a:srgbClr val="898989"/>
                </a:solidFill>
                <a:latin typeface="Calibri" charset="0"/>
              </a:rPr>
              <a:pPr eaLnBrk="1" hangingPunct="1"/>
              <a:t>12</a:t>
            </a:fld>
            <a:endParaRPr lang="en-US" altLang="en-US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Sathya Sai University, Prashanti Nilayam</a:t>
            </a:r>
          </a:p>
        </p:txBody>
      </p:sp>
    </p:spTree>
    <p:extLst>
      <p:ext uri="{BB962C8B-B14F-4D97-AF65-F5344CB8AC3E}">
        <p14:creationId xmlns:p14="http://schemas.microsoft.com/office/powerpoint/2010/main" val="198046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mbria" pitchFamily="18" charset="0"/>
              </a:rPr>
              <a:t>Hadoop’s Architecture (HDFS)</a:t>
            </a:r>
            <a:endParaRPr lang="en-US" dirty="0">
              <a:latin typeface="Cambria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757195" y="1676400"/>
            <a:ext cx="400484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100000"/>
            </a:pPr>
            <a:r>
              <a:rPr lang="en-US" b="1" u="sng" dirty="0" err="1" smtClean="0"/>
              <a:t>NameNode</a:t>
            </a:r>
            <a:r>
              <a:rPr lang="en-US" b="1" u="sng" dirty="0" smtClean="0"/>
              <a:t>: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Stores </a:t>
            </a:r>
            <a:r>
              <a:rPr lang="en-US" dirty="0">
                <a:solidFill>
                  <a:srgbClr val="0432FF"/>
                </a:solidFill>
              </a:rPr>
              <a:t>metadata</a:t>
            </a:r>
            <a:r>
              <a:rPr lang="en-US" dirty="0"/>
              <a:t> for the files, like the directory structure of a typical FS</a:t>
            </a:r>
            <a:r>
              <a:rPr lang="en-US" dirty="0" smtClean="0"/>
              <a:t>.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The server holding the </a:t>
            </a:r>
            <a:r>
              <a:rPr lang="en-US" dirty="0" err="1">
                <a:solidFill>
                  <a:srgbClr val="0432FF"/>
                </a:solidFill>
              </a:rPr>
              <a:t>NameNode</a:t>
            </a:r>
            <a:r>
              <a:rPr lang="en-US" dirty="0">
                <a:solidFill>
                  <a:srgbClr val="0432FF"/>
                </a:solidFill>
              </a:rPr>
              <a:t> </a:t>
            </a:r>
            <a:r>
              <a:rPr lang="en-US" dirty="0"/>
              <a:t>instance is quite crucial, as there is only one. </a:t>
            </a:r>
            <a:endParaRPr lang="en-US" dirty="0" smtClean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Transaction log for file deletes/adds, etc. Does not use transactions for whole blocks or file-streams, only metadata</a:t>
            </a:r>
            <a:r>
              <a:rPr lang="en-US" dirty="0" smtClean="0"/>
              <a:t>.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Handles creation of more replica blocks when necessary after a </a:t>
            </a:r>
            <a:r>
              <a:rPr lang="en-US" dirty="0" err="1"/>
              <a:t>DataNode</a:t>
            </a:r>
            <a:r>
              <a:rPr lang="en-US" dirty="0"/>
              <a:t> failure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05" y="1711220"/>
            <a:ext cx="4415018" cy="417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6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mbria" pitchFamily="18" charset="0"/>
              </a:rPr>
              <a:t>Hadoop’s Architecture (HDFS)</a:t>
            </a:r>
            <a:endParaRPr lang="en-US" dirty="0">
              <a:latin typeface="Cambria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64598" y="1838445"/>
            <a:ext cx="367496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100000"/>
            </a:pPr>
            <a:r>
              <a:rPr lang="en-US" b="1" u="sng" dirty="0" err="1" smtClean="0"/>
              <a:t>DataNode</a:t>
            </a:r>
            <a:r>
              <a:rPr lang="en-US" b="1" u="sng" dirty="0" smtClean="0"/>
              <a:t> :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Stores the </a:t>
            </a:r>
            <a:r>
              <a:rPr lang="en-US" dirty="0">
                <a:solidFill>
                  <a:srgbClr val="0432FF"/>
                </a:solidFill>
              </a:rPr>
              <a:t>actual data </a:t>
            </a:r>
            <a:r>
              <a:rPr lang="en-US" dirty="0"/>
              <a:t>in </a:t>
            </a:r>
            <a:r>
              <a:rPr lang="en-US" dirty="0" smtClean="0"/>
              <a:t>HDFS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Can run on any underlying </a:t>
            </a:r>
            <a:r>
              <a:rPr lang="en-US" dirty="0" err="1"/>
              <a:t>filesystem</a:t>
            </a:r>
            <a:r>
              <a:rPr lang="en-US" dirty="0"/>
              <a:t> (ext3/4, NTFS, </a:t>
            </a:r>
            <a:r>
              <a:rPr lang="en-US" dirty="0" err="1"/>
              <a:t>etc</a:t>
            </a:r>
            <a:r>
              <a:rPr lang="en-US" dirty="0" smtClean="0"/>
              <a:t>)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Notifies </a:t>
            </a:r>
            <a:r>
              <a:rPr lang="en-US" dirty="0" err="1"/>
              <a:t>NameNode</a:t>
            </a:r>
            <a:r>
              <a:rPr lang="en-US" dirty="0"/>
              <a:t> of what blocks it </a:t>
            </a:r>
            <a:r>
              <a:rPr lang="en-US" dirty="0" smtClean="0"/>
              <a:t>has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dirty="0" err="1"/>
              <a:t>NameNode</a:t>
            </a:r>
            <a:r>
              <a:rPr lang="en-US" dirty="0"/>
              <a:t> replicates blocks </a:t>
            </a:r>
            <a:r>
              <a:rPr lang="en-US" dirty="0" smtClean="0"/>
              <a:t>2</a:t>
            </a:r>
            <a:r>
              <a:rPr lang="en-US" altLang="zh-CN" dirty="0" smtClean="0"/>
              <a:t>-3</a:t>
            </a:r>
            <a:r>
              <a:rPr lang="en-US" dirty="0" smtClean="0"/>
              <a:t>x </a:t>
            </a:r>
            <a:r>
              <a:rPr lang="en-US" dirty="0"/>
              <a:t>in local rack, 1x elsewhere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07" y="1690689"/>
            <a:ext cx="4380295" cy="417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5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ambria" pitchFamily="18" charset="0"/>
              </a:rPr>
              <a:t>Hadoop’s Architecture (HDFS)</a:t>
            </a:r>
          </a:p>
        </p:txBody>
      </p:sp>
      <p:sp>
        <p:nvSpPr>
          <p:cNvPr id="5" name="Rectangle 4"/>
          <p:cNvSpPr/>
          <p:nvPr/>
        </p:nvSpPr>
        <p:spPr>
          <a:xfrm>
            <a:off x="628650" y="1690689"/>
            <a:ext cx="78867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2800" dirty="0"/>
              <a:t>HDFS is a Master-Slave </a:t>
            </a:r>
            <a:r>
              <a:rPr lang="en-US" sz="2800" dirty="0" smtClean="0"/>
              <a:t>architecture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800" dirty="0" smtClean="0"/>
              <a:t>Master</a:t>
            </a:r>
            <a:r>
              <a:rPr lang="en-US" sz="2800" dirty="0"/>
              <a:t>: </a:t>
            </a:r>
            <a:r>
              <a:rPr lang="en-US" sz="2800" dirty="0" err="1"/>
              <a:t>namenodeSlave</a:t>
            </a:r>
            <a:r>
              <a:rPr lang="en-US" sz="2800" dirty="0"/>
              <a:t>: </a:t>
            </a:r>
            <a:r>
              <a:rPr lang="en-US" sz="2800" dirty="0" err="1"/>
              <a:t>datanode</a:t>
            </a:r>
            <a:r>
              <a:rPr lang="en-US" sz="2800" dirty="0"/>
              <a:t> (100s or 1000s of nodes</a:t>
            </a:r>
            <a:r>
              <a:rPr lang="en-US" sz="2800" dirty="0" smtClean="0"/>
              <a:t>)</a:t>
            </a:r>
          </a:p>
          <a:p>
            <a:pPr marL="571500" indent="-571500">
              <a:buFont typeface="Arial" charset="0"/>
              <a:buChar char="•"/>
            </a:pPr>
            <a:r>
              <a:rPr lang="en-US" sz="2800" dirty="0" smtClean="0"/>
              <a:t>Single </a:t>
            </a:r>
            <a:r>
              <a:rPr lang="en-US" sz="2800" dirty="0" err="1"/>
              <a:t>namenode</a:t>
            </a:r>
            <a:r>
              <a:rPr lang="en-US" sz="2800" dirty="0"/>
              <a:t> and many </a:t>
            </a:r>
            <a:r>
              <a:rPr lang="en-US" sz="2800" dirty="0" err="1" smtClean="0"/>
              <a:t>datanodes</a:t>
            </a:r>
            <a:endParaRPr lang="en-US" sz="2800" dirty="0" smtClean="0"/>
          </a:p>
          <a:p>
            <a:pPr marL="571500" indent="-571500">
              <a:buFont typeface="Arial" charset="0"/>
              <a:buChar char="•"/>
            </a:pPr>
            <a:r>
              <a:rPr lang="en-US" sz="2800" dirty="0" err="1" smtClean="0"/>
              <a:t>Namenode</a:t>
            </a:r>
            <a:r>
              <a:rPr lang="en-US" sz="2800" dirty="0" smtClean="0"/>
              <a:t> </a:t>
            </a:r>
            <a:r>
              <a:rPr lang="en-US" sz="2800" dirty="0"/>
              <a:t>maintains the file system </a:t>
            </a:r>
            <a:r>
              <a:rPr lang="en-US" sz="2800" dirty="0" smtClean="0"/>
              <a:t>metadata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2800" dirty="0" smtClean="0"/>
              <a:t>Files </a:t>
            </a:r>
            <a:r>
              <a:rPr lang="en-US" sz="2800" dirty="0"/>
              <a:t>are split into fixed sized blocks and stored on data nodes (Default 64MB</a:t>
            </a:r>
            <a:r>
              <a:rPr lang="en-US" sz="2800" dirty="0" smtClean="0"/>
              <a:t>)</a:t>
            </a:r>
          </a:p>
          <a:p>
            <a:pPr marL="1028700" lvl="1" indent="-571500">
              <a:buFont typeface="Arial" charset="0"/>
              <a:buChar char="•"/>
            </a:pPr>
            <a:r>
              <a:rPr lang="en-US" sz="2800" dirty="0" smtClean="0"/>
              <a:t>Data </a:t>
            </a:r>
            <a:r>
              <a:rPr lang="en-US" sz="2800" dirty="0"/>
              <a:t>blocks are replicated for fault tolerance and fast access (Default is 3)</a:t>
            </a:r>
          </a:p>
        </p:txBody>
      </p:sp>
    </p:spTree>
    <p:extLst>
      <p:ext uri="{BB962C8B-B14F-4D97-AF65-F5344CB8AC3E}">
        <p14:creationId xmlns:p14="http://schemas.microsoft.com/office/powerpoint/2010/main" val="200354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ambria" pitchFamily="18" charset="0"/>
              </a:rPr>
              <a:t>Hadoop’s Architecture (HDFS)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324955" y="4032968"/>
            <a:ext cx="1250066" cy="1203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09890" y="4032967"/>
            <a:ext cx="1250066" cy="1203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99721" y="4032967"/>
            <a:ext cx="1250066" cy="1203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87119" y="4032966"/>
            <a:ext cx="1250066" cy="1203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366341" y="4032966"/>
            <a:ext cx="1250066" cy="1203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94235" y="4231766"/>
            <a:ext cx="358815" cy="3552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54210" y="4231766"/>
            <a:ext cx="358815" cy="3552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952766" y="4251055"/>
            <a:ext cx="358815" cy="3552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506361" y="4251055"/>
            <a:ext cx="358815" cy="3552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576114" y="4251055"/>
            <a:ext cx="358815" cy="3552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122776" y="4279580"/>
            <a:ext cx="358815" cy="3552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009933" y="4268829"/>
            <a:ext cx="358815" cy="3552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514518" y="4290331"/>
            <a:ext cx="366771" cy="3445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331132" y="4752781"/>
            <a:ext cx="366771" cy="3445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538876" y="4268829"/>
            <a:ext cx="366771" cy="3445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051416" y="4497628"/>
            <a:ext cx="366771" cy="3445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538875" y="4746352"/>
            <a:ext cx="366771" cy="3445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2921924" y="1908777"/>
            <a:ext cx="3218406" cy="94072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NameNode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115" y="1454741"/>
            <a:ext cx="1513510" cy="164243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863857" y="3538191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DataNode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578035" y="3542804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DataNode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025856" y="5362179"/>
            <a:ext cx="3074997" cy="1528143"/>
            <a:chOff x="1025856" y="5362179"/>
            <a:chExt cx="3074997" cy="1528143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09890" y="5493887"/>
              <a:ext cx="1736835" cy="1302626"/>
            </a:xfrm>
            <a:prstGeom prst="rect">
              <a:avLst/>
            </a:prstGeom>
          </p:spPr>
        </p:pic>
        <p:sp>
          <p:nvSpPr>
            <p:cNvPr id="33" name="Left Brace 32"/>
            <p:cNvSpPr/>
            <p:nvPr/>
          </p:nvSpPr>
          <p:spPr>
            <a:xfrm rot="16200000">
              <a:off x="2335053" y="4052982"/>
              <a:ext cx="456604" cy="3074997"/>
            </a:xfrm>
            <a:prstGeom prst="leftBrace">
              <a:avLst>
                <a:gd name="adj1" fmla="val 8333"/>
                <a:gd name="adj2" fmla="val 50320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263420" y="6520990"/>
              <a:ext cx="7922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Rack 1</a:t>
              </a:r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691262" y="5317062"/>
            <a:ext cx="3074997" cy="1528143"/>
            <a:chOff x="1025856" y="5362179"/>
            <a:chExt cx="3074997" cy="1528143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09890" y="5493887"/>
              <a:ext cx="1736835" cy="1302626"/>
            </a:xfrm>
            <a:prstGeom prst="rect">
              <a:avLst/>
            </a:prstGeom>
          </p:spPr>
        </p:pic>
        <p:sp>
          <p:nvSpPr>
            <p:cNvPr id="38" name="Left Brace 37"/>
            <p:cNvSpPr/>
            <p:nvPr/>
          </p:nvSpPr>
          <p:spPr>
            <a:xfrm rot="16200000">
              <a:off x="2335053" y="4052982"/>
              <a:ext cx="456604" cy="3074997"/>
            </a:xfrm>
            <a:prstGeom prst="leftBrace">
              <a:avLst>
                <a:gd name="adj1" fmla="val 8333"/>
                <a:gd name="adj2" fmla="val 50320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263420" y="6520990"/>
              <a:ext cx="7922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Rack 2</a:t>
              </a:r>
              <a:endParaRPr lang="en-US" dirty="0"/>
            </a:p>
          </p:txBody>
        </p:sp>
      </p:grpSp>
      <p:cxnSp>
        <p:nvCxnSpPr>
          <p:cNvPr id="41" name="Straight Arrow Connector 40"/>
          <p:cNvCxnSpPr/>
          <p:nvPr/>
        </p:nvCxnSpPr>
        <p:spPr>
          <a:xfrm flipV="1">
            <a:off x="4499340" y="4457214"/>
            <a:ext cx="1510593" cy="23876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flipH="1">
            <a:off x="4683114" y="4100021"/>
            <a:ext cx="1185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Replication</a:t>
            </a:r>
            <a:endParaRPr lang="en-US" sz="1600"/>
          </a:p>
        </p:txBody>
      </p:sp>
      <p:cxnSp>
        <p:nvCxnSpPr>
          <p:cNvPr id="47" name="Straight Arrow Connector 46"/>
          <p:cNvCxnSpPr>
            <a:endCxn id="10" idx="0"/>
          </p:cNvCxnSpPr>
          <p:nvPr/>
        </p:nvCxnSpPr>
        <p:spPr>
          <a:xfrm flipH="1">
            <a:off x="673643" y="3097180"/>
            <a:ext cx="141791" cy="113458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64511" y="272784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block</a:t>
            </a:r>
            <a:endParaRPr lang="en-US"/>
          </a:p>
        </p:txBody>
      </p:sp>
      <p:cxnSp>
        <p:nvCxnSpPr>
          <p:cNvPr id="49" name="Straight Arrow Connector 48"/>
          <p:cNvCxnSpPr>
            <a:endCxn id="26" idx="1"/>
          </p:cNvCxnSpPr>
          <p:nvPr/>
        </p:nvCxnSpPr>
        <p:spPr>
          <a:xfrm flipV="1">
            <a:off x="6197742" y="2275961"/>
            <a:ext cx="752373" cy="1031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4549121" y="2992798"/>
            <a:ext cx="1863031" cy="12007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116921" y="3060983"/>
            <a:ext cx="107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Block ops</a:t>
            </a:r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11" y="1373579"/>
            <a:ext cx="868753" cy="1085941"/>
          </a:xfrm>
          <a:prstGeom prst="rect">
            <a:avLst/>
          </a:prstGeom>
        </p:spPr>
      </p:pic>
      <p:cxnSp>
        <p:nvCxnSpPr>
          <p:cNvPr id="56" name="Straight Arrow Connector 55"/>
          <p:cNvCxnSpPr/>
          <p:nvPr/>
        </p:nvCxnSpPr>
        <p:spPr>
          <a:xfrm>
            <a:off x="888430" y="2180878"/>
            <a:ext cx="1976082" cy="19826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025856" y="1836161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Metadata ops</a:t>
            </a:r>
            <a:endParaRPr lang="en-US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8798" y="5746036"/>
            <a:ext cx="1091270" cy="103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54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8" grpId="0"/>
      <p:bldP spid="54" grpId="0"/>
      <p:bldP spid="5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things reliable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261" y="2310121"/>
            <a:ext cx="6361471" cy="40538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85464" y="301833"/>
            <a:ext cx="375853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sz="2000" b="1" dirty="0"/>
              <a:t>Reliable distributed file system</a:t>
            </a:r>
            <a:endParaRPr lang="en-GB" sz="2000" dirty="0"/>
          </a:p>
          <a:p>
            <a:pPr marL="285750" indent="-285750">
              <a:buFont typeface="Arial" charset="0"/>
              <a:buChar char="•"/>
            </a:pPr>
            <a:r>
              <a:rPr lang="en-GB" sz="2000" dirty="0"/>
              <a:t>Data kept in “slave” spread across machines</a:t>
            </a:r>
          </a:p>
          <a:p>
            <a:pPr marL="285750" indent="-285750">
              <a:buFont typeface="Arial" charset="0"/>
              <a:buChar char="•"/>
            </a:pPr>
            <a:r>
              <a:rPr lang="en-GB" sz="2000" dirty="0"/>
              <a:t>Each slave/chunk </a:t>
            </a:r>
            <a:r>
              <a:rPr lang="en-GB" sz="2000" dirty="0">
                <a:solidFill>
                  <a:srgbClr val="0432FF"/>
                </a:solidFill>
              </a:rPr>
              <a:t>replicated </a:t>
            </a:r>
            <a:r>
              <a:rPr lang="en-GB" sz="2000" dirty="0"/>
              <a:t>on different machines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GB" sz="2000" dirty="0"/>
              <a:t>Seamless recovery from disk or machine failure</a:t>
            </a:r>
          </a:p>
        </p:txBody>
      </p:sp>
    </p:spTree>
    <p:extLst>
      <p:ext uri="{BB962C8B-B14F-4D97-AF65-F5344CB8AC3E}">
        <p14:creationId xmlns:p14="http://schemas.microsoft.com/office/powerpoint/2010/main" val="103853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Rack </a:t>
            </a:r>
            <a:r>
              <a:rPr lang="en-US" sz="3600" b="1" dirty="0"/>
              <a:t>Awareness </a:t>
            </a: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918" y="1550933"/>
            <a:ext cx="5312162" cy="281232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0511" y="4398801"/>
            <a:ext cx="824297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333333"/>
                </a:solidFill>
                <a:latin typeface="verdana" charset="0"/>
              </a:rPr>
              <a:t>NameNode</a:t>
            </a:r>
            <a:r>
              <a:rPr lang="en-US" dirty="0" smtClean="0">
                <a:solidFill>
                  <a:srgbClr val="333333"/>
                </a:solidFill>
                <a:latin typeface="verdana" charset="0"/>
              </a:rPr>
              <a:t> ensures </a:t>
            </a:r>
            <a:r>
              <a:rPr lang="en-US" dirty="0">
                <a:solidFill>
                  <a:srgbClr val="333333"/>
                </a:solidFill>
                <a:latin typeface="verdana" charset="0"/>
              </a:rPr>
              <a:t>that all the replicas are not stored on the same rack or a single rack. It follows an in-built Rack Awareness Algorithm to reduce latency as well as provide fault tolerance. </a:t>
            </a:r>
            <a:endParaRPr lang="en-US" dirty="0" smtClean="0">
              <a:solidFill>
                <a:srgbClr val="333333"/>
              </a:solidFill>
              <a:latin typeface="verdana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rgbClr val="333333"/>
                </a:solidFill>
                <a:latin typeface="verdana" charset="0"/>
              </a:rPr>
              <a:t>Considering </a:t>
            </a:r>
            <a:r>
              <a:rPr lang="en-US" dirty="0">
                <a:solidFill>
                  <a:srgbClr val="333333"/>
                </a:solidFill>
                <a:latin typeface="verdana" charset="0"/>
              </a:rPr>
              <a:t>the replication factor is 3, the Rack Awareness Algorithm says that the first replica of a block will be stored on a local rack and the next two replicas will be stored on a different (remote) rack but, on a different </a:t>
            </a:r>
            <a:r>
              <a:rPr lang="en-US" dirty="0" err="1">
                <a:solidFill>
                  <a:srgbClr val="333333"/>
                </a:solidFill>
                <a:latin typeface="verdana" charset="0"/>
              </a:rPr>
              <a:t>DataNode</a:t>
            </a:r>
            <a:r>
              <a:rPr lang="en-US" dirty="0">
                <a:solidFill>
                  <a:srgbClr val="333333"/>
                </a:solidFill>
                <a:latin typeface="verdana" charset="0"/>
              </a:rPr>
              <a:t> within that (remote) rack as shown in the figure above.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68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Name </a:t>
            </a:r>
            <a:r>
              <a:rPr lang="en-US" dirty="0"/>
              <a:t>Node and Data Node on the same </a:t>
            </a:r>
            <a:r>
              <a:rPr lang="en-US" dirty="0" smtClean="0"/>
              <a:t>machine?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Yes or No?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89819" y="4641745"/>
            <a:ext cx="7364361" cy="1384995"/>
          </a:xfrm>
          <a:prstGeom prst="rect">
            <a:avLst/>
          </a:prstGeom>
          <a:noFill/>
          <a:ln w="38100">
            <a:solidFill>
              <a:srgbClr val="0432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N</a:t>
            </a:r>
            <a:r>
              <a:rPr lang="en-US" sz="2800" dirty="0" smtClean="0"/>
              <a:t>ot recommended, </a:t>
            </a:r>
            <a:r>
              <a:rPr lang="en-US" sz="2800" dirty="0" err="1" smtClean="0"/>
              <a:t>DataNode</a:t>
            </a:r>
            <a:r>
              <a:rPr lang="en-US" sz="2800" dirty="0" smtClean="0"/>
              <a:t> </a:t>
            </a:r>
            <a:r>
              <a:rPr lang="en-US" sz="2800" dirty="0"/>
              <a:t>may get full and </a:t>
            </a:r>
            <a:r>
              <a:rPr lang="en-US" sz="2800" dirty="0" err="1" smtClean="0"/>
              <a:t>NameNode</a:t>
            </a:r>
            <a:r>
              <a:rPr lang="en-US" sz="2800" dirty="0" smtClean="0"/>
              <a:t> </a:t>
            </a:r>
            <a:r>
              <a:rPr lang="en-US" sz="2800" dirty="0"/>
              <a:t>may start having issues and in turn bring the whole cluster down!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535" y="1825625"/>
            <a:ext cx="2540439" cy="242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53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</a:t>
            </a:r>
            <a:r>
              <a:rPr lang="zh-CN" altLang="en-US" dirty="0"/>
              <a:t> </a:t>
            </a:r>
            <a:r>
              <a:rPr lang="en-US" altLang="zh-CN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A</a:t>
            </a:r>
            <a:r>
              <a:rPr lang="en-US" dirty="0" smtClean="0"/>
              <a:t> </a:t>
            </a:r>
            <a:r>
              <a:rPr lang="en-US" dirty="0">
                <a:solidFill>
                  <a:srgbClr val="FF0000"/>
                </a:solidFill>
              </a:rPr>
              <a:t>reliable, scalable, </a:t>
            </a:r>
            <a:r>
              <a:rPr lang="en-US" altLang="zh-CN" dirty="0" smtClean="0">
                <a:solidFill>
                  <a:srgbClr val="FF0000"/>
                </a:solidFill>
              </a:rPr>
              <a:t>and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distributed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architecture for large scale computation and data processing on a network of commodity hardware.</a:t>
            </a:r>
          </a:p>
          <a:p>
            <a:r>
              <a:rPr lang="en-US" sz="3000" dirty="0" smtClean="0"/>
              <a:t>Handles </a:t>
            </a:r>
            <a:r>
              <a:rPr lang="en-US" sz="3000" dirty="0"/>
              <a:t>thousands of nodes and petabytes </a:t>
            </a:r>
            <a:r>
              <a:rPr lang="en-US" sz="3000" dirty="0" smtClean="0"/>
              <a:t>of data</a:t>
            </a:r>
            <a:endParaRPr lang="en-US" sz="3000" dirty="0"/>
          </a:p>
          <a:p>
            <a:r>
              <a:rPr lang="en-US" sz="3000" dirty="0"/>
              <a:t>Hadoop subprojects:</a:t>
            </a:r>
          </a:p>
          <a:p>
            <a:pPr lvl="1"/>
            <a:r>
              <a:rPr lang="en-US" b="1" dirty="0" smtClean="0"/>
              <a:t>MapReduce</a:t>
            </a:r>
            <a:r>
              <a:rPr lang="en-US" dirty="0"/>
              <a:t>: A software framework for distributed processing of large data sets on computer </a:t>
            </a:r>
            <a:r>
              <a:rPr lang="en-US" dirty="0" smtClean="0"/>
              <a:t>clusters</a:t>
            </a:r>
          </a:p>
          <a:p>
            <a:pPr lvl="1"/>
            <a:r>
              <a:rPr lang="en-US" b="1" dirty="0"/>
              <a:t>HDFS</a:t>
            </a:r>
            <a:r>
              <a:rPr lang="en-US" dirty="0"/>
              <a:t>: Hadoop Distributed File System with high throughput access to application </a:t>
            </a:r>
            <a:r>
              <a:rPr lang="en-US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[Today’s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topic]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altLang="en-US" dirty="0" smtClean="0"/>
              <a:t>and some others (</a:t>
            </a:r>
            <a:r>
              <a:rPr lang="en-US" altLang="en-US" dirty="0" err="1" smtClean="0"/>
              <a:t>e.g</a:t>
            </a:r>
            <a:r>
              <a:rPr lang="en-US" altLang="en-US" dirty="0" smtClean="0"/>
              <a:t>, HIVE, HBASE)…</a:t>
            </a:r>
            <a:endParaRPr lang="en-US" alt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055" y="230190"/>
            <a:ext cx="3599727" cy="84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4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" pitchFamily="18" charset="0"/>
              </a:rPr>
              <a:t>Hadoop’s Architecture (HDFS)</a:t>
            </a:r>
          </a:p>
        </p:txBody>
      </p:sp>
      <p:sp>
        <p:nvSpPr>
          <p:cNvPr id="2" name="Rectangle 1"/>
          <p:cNvSpPr/>
          <p:nvPr/>
        </p:nvSpPr>
        <p:spPr>
          <a:xfrm>
            <a:off x="4178460" y="1676400"/>
            <a:ext cx="359393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100000"/>
            </a:pPr>
            <a:r>
              <a:rPr lang="en-US" b="1" u="sng" dirty="0" err="1"/>
              <a:t>MapReduce</a:t>
            </a:r>
            <a:r>
              <a:rPr lang="en-US" b="1" u="sng" dirty="0"/>
              <a:t> </a:t>
            </a:r>
            <a:r>
              <a:rPr lang="en-US" b="1" u="sng" dirty="0" smtClean="0"/>
              <a:t>Engine:</a:t>
            </a:r>
          </a:p>
          <a:p>
            <a:pPr>
              <a:buSzPct val="100000"/>
            </a:pPr>
            <a:endParaRPr lang="en-US" b="1" u="sng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dirty="0" err="1"/>
              <a:t>JobTracker</a:t>
            </a:r>
            <a:r>
              <a:rPr lang="en-US" dirty="0"/>
              <a:t> &amp; </a:t>
            </a:r>
            <a:r>
              <a:rPr lang="en-US" dirty="0" err="1" smtClean="0"/>
              <a:t>TaskTracker</a:t>
            </a:r>
            <a:endParaRPr lang="en-US" dirty="0" smtClean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dirty="0" err="1"/>
              <a:t>JobTracker</a:t>
            </a:r>
            <a:r>
              <a:rPr lang="en-US" dirty="0"/>
              <a:t> splits up data into smaller tasks(“Map”) and sends it to the </a:t>
            </a:r>
            <a:r>
              <a:rPr lang="en-US" dirty="0" err="1"/>
              <a:t>TaskTracker</a:t>
            </a:r>
            <a:r>
              <a:rPr lang="en-US" dirty="0"/>
              <a:t> process in each </a:t>
            </a:r>
            <a:r>
              <a:rPr lang="en-US" dirty="0" smtClean="0"/>
              <a:t>node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dirty="0" err="1"/>
              <a:t>TaskTracker</a:t>
            </a:r>
            <a:r>
              <a:rPr lang="en-US" dirty="0"/>
              <a:t> reports back to the </a:t>
            </a:r>
            <a:r>
              <a:rPr lang="en-US" dirty="0" err="1"/>
              <a:t>JobTracker</a:t>
            </a:r>
            <a:r>
              <a:rPr lang="en-US" dirty="0"/>
              <a:t> node and reports on job progress, sends data (“Reduce”) or requests new jobs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14" y="1676400"/>
            <a:ext cx="3761772" cy="417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62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everything together…</a:t>
            </a:r>
            <a:endParaRPr lang="en-US" dirty="0"/>
          </a:p>
        </p:txBody>
      </p:sp>
      <p:sp>
        <p:nvSpPr>
          <p:cNvPr id="57" name="Rectangle 6"/>
          <p:cNvSpPr>
            <a:spLocks noChangeArrowheads="1"/>
          </p:cNvSpPr>
          <p:nvPr/>
        </p:nvSpPr>
        <p:spPr bwMode="auto">
          <a:xfrm>
            <a:off x="4645742" y="1450258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8" name="Rectangle 35"/>
          <p:cNvSpPr>
            <a:spLocks noChangeArrowheads="1"/>
          </p:cNvSpPr>
          <p:nvPr/>
        </p:nvSpPr>
        <p:spPr bwMode="auto">
          <a:xfrm>
            <a:off x="4645742" y="1755058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Rectangle 6"/>
          <p:cNvSpPr>
            <a:spLocks noChangeArrowheads="1"/>
          </p:cNvSpPr>
          <p:nvPr/>
        </p:nvSpPr>
        <p:spPr bwMode="auto">
          <a:xfrm>
            <a:off x="2512142" y="1450258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0" name="Rectangle 6"/>
          <p:cNvSpPr>
            <a:spLocks noChangeArrowheads="1"/>
          </p:cNvSpPr>
          <p:nvPr/>
        </p:nvSpPr>
        <p:spPr bwMode="auto">
          <a:xfrm>
            <a:off x="3578942" y="2821858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1" name="Rectangle 6"/>
          <p:cNvSpPr>
            <a:spLocks noChangeArrowheads="1"/>
          </p:cNvSpPr>
          <p:nvPr/>
        </p:nvSpPr>
        <p:spPr bwMode="auto">
          <a:xfrm>
            <a:off x="5636342" y="2821858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2" name="Rectangle 6"/>
          <p:cNvSpPr>
            <a:spLocks noChangeArrowheads="1"/>
          </p:cNvSpPr>
          <p:nvPr/>
        </p:nvSpPr>
        <p:spPr bwMode="auto">
          <a:xfrm>
            <a:off x="1521542" y="2821858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63" name="Straight Arrow Connector 53"/>
          <p:cNvCxnSpPr>
            <a:cxnSpLocks noChangeShapeType="1"/>
            <a:stCxn id="107" idx="2"/>
            <a:endCxn id="70" idx="0"/>
          </p:cNvCxnSpPr>
          <p:nvPr/>
        </p:nvCxnSpPr>
        <p:spPr bwMode="auto">
          <a:xfrm rot="5400000">
            <a:off x="2435942" y="2288458"/>
            <a:ext cx="1143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4" name="Straight Arrow Connector 53"/>
          <p:cNvCxnSpPr>
            <a:cxnSpLocks noChangeShapeType="1"/>
            <a:stCxn id="107" idx="2"/>
            <a:endCxn id="82" idx="0"/>
          </p:cNvCxnSpPr>
          <p:nvPr/>
        </p:nvCxnSpPr>
        <p:spPr bwMode="auto">
          <a:xfrm rot="16200000" flipH="1">
            <a:off x="3464642" y="2250358"/>
            <a:ext cx="1143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5" name="Straight Arrow Connector 53"/>
          <p:cNvCxnSpPr>
            <a:cxnSpLocks noChangeShapeType="1"/>
            <a:stCxn id="107" idx="2"/>
            <a:endCxn id="94" idx="0"/>
          </p:cNvCxnSpPr>
          <p:nvPr/>
        </p:nvCxnSpPr>
        <p:spPr bwMode="auto">
          <a:xfrm rot="16200000" flipH="1">
            <a:off x="4493342" y="1221658"/>
            <a:ext cx="1143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6" name="Straight Arrow Connector 53"/>
          <p:cNvCxnSpPr>
            <a:cxnSpLocks noChangeShapeType="1"/>
            <a:stCxn id="109" idx="2"/>
            <a:endCxn id="79" idx="0"/>
          </p:cNvCxnSpPr>
          <p:nvPr/>
        </p:nvCxnSpPr>
        <p:spPr bwMode="auto">
          <a:xfrm rot="5400000">
            <a:off x="3693242" y="1031158"/>
            <a:ext cx="762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7" name="Straight Arrow Connector 53"/>
          <p:cNvCxnSpPr>
            <a:cxnSpLocks noChangeShapeType="1"/>
            <a:stCxn id="109" idx="2"/>
            <a:endCxn id="91" idx="0"/>
          </p:cNvCxnSpPr>
          <p:nvPr/>
        </p:nvCxnSpPr>
        <p:spPr bwMode="auto">
          <a:xfrm rot="5400000">
            <a:off x="4721942" y="2059858"/>
            <a:ext cx="762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8" name="Straight Arrow Connector 53"/>
          <p:cNvCxnSpPr>
            <a:cxnSpLocks noChangeShapeType="1"/>
            <a:stCxn id="109" idx="2"/>
            <a:endCxn id="103" idx="0"/>
          </p:cNvCxnSpPr>
          <p:nvPr/>
        </p:nvCxnSpPr>
        <p:spPr bwMode="auto">
          <a:xfrm rot="16200000" flipH="1">
            <a:off x="5750642" y="2097958"/>
            <a:ext cx="762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9" name="Rectangle 6"/>
          <p:cNvSpPr>
            <a:spLocks noChangeArrowheads="1"/>
          </p:cNvSpPr>
          <p:nvPr/>
        </p:nvSpPr>
        <p:spPr bwMode="auto">
          <a:xfrm>
            <a:off x="1673942" y="3355258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1673942" y="3355258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Rectangle 35"/>
          <p:cNvSpPr>
            <a:spLocks noChangeArrowheads="1"/>
          </p:cNvSpPr>
          <p:nvPr/>
        </p:nvSpPr>
        <p:spPr bwMode="auto">
          <a:xfrm>
            <a:off x="1673942" y="3660058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72" name="Flowchart: Magnetic Disk 36"/>
          <p:cNvSpPr>
            <a:spLocks noChangeArrowheads="1"/>
          </p:cNvSpPr>
          <p:nvPr/>
        </p:nvSpPr>
        <p:spPr bwMode="auto">
          <a:xfrm>
            <a:off x="1944244" y="4041059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3" name="Flowchart: Magnetic Disk 37"/>
          <p:cNvSpPr>
            <a:spLocks noChangeArrowheads="1"/>
          </p:cNvSpPr>
          <p:nvPr/>
        </p:nvSpPr>
        <p:spPr bwMode="auto">
          <a:xfrm>
            <a:off x="2477644" y="4041059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74" name="Straight Connector 38"/>
          <p:cNvCxnSpPr>
            <a:cxnSpLocks noChangeShapeType="1"/>
          </p:cNvCxnSpPr>
          <p:nvPr/>
        </p:nvCxnSpPr>
        <p:spPr bwMode="auto">
          <a:xfrm rot="5400000">
            <a:off x="1677545" y="4079159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5" name="Straight Connector 39"/>
          <p:cNvCxnSpPr>
            <a:cxnSpLocks noChangeShapeType="1"/>
            <a:endCxn id="72" idx="2"/>
          </p:cNvCxnSpPr>
          <p:nvPr/>
        </p:nvCxnSpPr>
        <p:spPr bwMode="auto">
          <a:xfrm>
            <a:off x="1791844" y="4193459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6" name="Straight Connector 40"/>
          <p:cNvCxnSpPr>
            <a:cxnSpLocks noChangeShapeType="1"/>
          </p:cNvCxnSpPr>
          <p:nvPr/>
        </p:nvCxnSpPr>
        <p:spPr bwMode="auto">
          <a:xfrm rot="5400000">
            <a:off x="2210945" y="407757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7" name="Straight Connector 41"/>
          <p:cNvCxnSpPr>
            <a:cxnSpLocks noChangeShapeType="1"/>
          </p:cNvCxnSpPr>
          <p:nvPr/>
        </p:nvCxnSpPr>
        <p:spPr bwMode="auto">
          <a:xfrm>
            <a:off x="2325244" y="4191872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78" name="TextBox 42"/>
          <p:cNvSpPr txBox="1">
            <a:spLocks noChangeArrowheads="1"/>
          </p:cNvSpPr>
          <p:nvPr/>
        </p:nvSpPr>
        <p:spPr bwMode="auto">
          <a:xfrm>
            <a:off x="2934844" y="4007722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79" name="Rectangle 4"/>
          <p:cNvSpPr>
            <a:spLocks noChangeArrowheads="1"/>
          </p:cNvSpPr>
          <p:nvPr/>
        </p:nvSpPr>
        <p:spPr bwMode="auto">
          <a:xfrm>
            <a:off x="1673942" y="2974258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1521542" y="4422058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Rectangle 6"/>
          <p:cNvSpPr>
            <a:spLocks noChangeArrowheads="1"/>
          </p:cNvSpPr>
          <p:nvPr/>
        </p:nvSpPr>
        <p:spPr bwMode="auto">
          <a:xfrm>
            <a:off x="3731342" y="3355258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2" name="Rectangle 4"/>
          <p:cNvSpPr>
            <a:spLocks noChangeArrowheads="1"/>
          </p:cNvSpPr>
          <p:nvPr/>
        </p:nvSpPr>
        <p:spPr bwMode="auto">
          <a:xfrm>
            <a:off x="3731342" y="3355258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3" name="Rectangle 35"/>
          <p:cNvSpPr>
            <a:spLocks noChangeArrowheads="1"/>
          </p:cNvSpPr>
          <p:nvPr/>
        </p:nvSpPr>
        <p:spPr bwMode="auto">
          <a:xfrm>
            <a:off x="3731342" y="3660058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84" name="Flowchart: Magnetic Disk 36"/>
          <p:cNvSpPr>
            <a:spLocks noChangeArrowheads="1"/>
          </p:cNvSpPr>
          <p:nvPr/>
        </p:nvSpPr>
        <p:spPr bwMode="auto">
          <a:xfrm>
            <a:off x="4001644" y="4041059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5" name="Flowchart: Magnetic Disk 37"/>
          <p:cNvSpPr>
            <a:spLocks noChangeArrowheads="1"/>
          </p:cNvSpPr>
          <p:nvPr/>
        </p:nvSpPr>
        <p:spPr bwMode="auto">
          <a:xfrm>
            <a:off x="4535044" y="4041059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86" name="Straight Connector 38"/>
          <p:cNvCxnSpPr>
            <a:cxnSpLocks noChangeShapeType="1"/>
          </p:cNvCxnSpPr>
          <p:nvPr/>
        </p:nvCxnSpPr>
        <p:spPr bwMode="auto">
          <a:xfrm rot="5400000">
            <a:off x="3734945" y="4079159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7" name="Straight Connector 39"/>
          <p:cNvCxnSpPr>
            <a:cxnSpLocks noChangeShapeType="1"/>
            <a:endCxn id="84" idx="2"/>
          </p:cNvCxnSpPr>
          <p:nvPr/>
        </p:nvCxnSpPr>
        <p:spPr bwMode="auto">
          <a:xfrm>
            <a:off x="3849244" y="4193459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8" name="Straight Connector 40"/>
          <p:cNvCxnSpPr>
            <a:cxnSpLocks noChangeShapeType="1"/>
          </p:cNvCxnSpPr>
          <p:nvPr/>
        </p:nvCxnSpPr>
        <p:spPr bwMode="auto">
          <a:xfrm rot="5400000">
            <a:off x="4268345" y="407757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9" name="Straight Connector 41"/>
          <p:cNvCxnSpPr>
            <a:cxnSpLocks noChangeShapeType="1"/>
          </p:cNvCxnSpPr>
          <p:nvPr/>
        </p:nvCxnSpPr>
        <p:spPr bwMode="auto">
          <a:xfrm>
            <a:off x="4382644" y="4191872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90" name="TextBox 42"/>
          <p:cNvSpPr txBox="1">
            <a:spLocks noChangeArrowheads="1"/>
          </p:cNvSpPr>
          <p:nvPr/>
        </p:nvSpPr>
        <p:spPr bwMode="auto">
          <a:xfrm>
            <a:off x="4992244" y="4007722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91" name="Rectangle 4"/>
          <p:cNvSpPr>
            <a:spLocks noChangeArrowheads="1"/>
          </p:cNvSpPr>
          <p:nvPr/>
        </p:nvSpPr>
        <p:spPr bwMode="auto">
          <a:xfrm>
            <a:off x="3731342" y="2974258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2" name="Rectangle 4"/>
          <p:cNvSpPr>
            <a:spLocks noChangeArrowheads="1"/>
          </p:cNvSpPr>
          <p:nvPr/>
        </p:nvSpPr>
        <p:spPr bwMode="auto">
          <a:xfrm>
            <a:off x="3578942" y="4422058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3" name="Rectangle 6"/>
          <p:cNvSpPr>
            <a:spLocks noChangeArrowheads="1"/>
          </p:cNvSpPr>
          <p:nvPr/>
        </p:nvSpPr>
        <p:spPr bwMode="auto">
          <a:xfrm>
            <a:off x="5788742" y="3355258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4" name="Rectangle 4"/>
          <p:cNvSpPr>
            <a:spLocks noChangeArrowheads="1"/>
          </p:cNvSpPr>
          <p:nvPr/>
        </p:nvSpPr>
        <p:spPr bwMode="auto">
          <a:xfrm>
            <a:off x="5788742" y="3355258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5" name="Rectangle 35"/>
          <p:cNvSpPr>
            <a:spLocks noChangeArrowheads="1"/>
          </p:cNvSpPr>
          <p:nvPr/>
        </p:nvSpPr>
        <p:spPr bwMode="auto">
          <a:xfrm>
            <a:off x="5788742" y="3660058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96" name="Flowchart: Magnetic Disk 36"/>
          <p:cNvSpPr>
            <a:spLocks noChangeArrowheads="1"/>
          </p:cNvSpPr>
          <p:nvPr/>
        </p:nvSpPr>
        <p:spPr bwMode="auto">
          <a:xfrm>
            <a:off x="6059044" y="4041059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7" name="Flowchart: Magnetic Disk 37"/>
          <p:cNvSpPr>
            <a:spLocks noChangeArrowheads="1"/>
          </p:cNvSpPr>
          <p:nvPr/>
        </p:nvSpPr>
        <p:spPr bwMode="auto">
          <a:xfrm>
            <a:off x="6592444" y="4041059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98" name="Straight Connector 38"/>
          <p:cNvCxnSpPr>
            <a:cxnSpLocks noChangeShapeType="1"/>
          </p:cNvCxnSpPr>
          <p:nvPr/>
        </p:nvCxnSpPr>
        <p:spPr bwMode="auto">
          <a:xfrm rot="5400000">
            <a:off x="5792345" y="4079159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99" name="Straight Connector 39"/>
          <p:cNvCxnSpPr>
            <a:cxnSpLocks noChangeShapeType="1"/>
            <a:endCxn id="96" idx="2"/>
          </p:cNvCxnSpPr>
          <p:nvPr/>
        </p:nvCxnSpPr>
        <p:spPr bwMode="auto">
          <a:xfrm>
            <a:off x="5906644" y="4193459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0" name="Straight Connector 40"/>
          <p:cNvCxnSpPr>
            <a:cxnSpLocks noChangeShapeType="1"/>
          </p:cNvCxnSpPr>
          <p:nvPr/>
        </p:nvCxnSpPr>
        <p:spPr bwMode="auto">
          <a:xfrm rot="5400000">
            <a:off x="6325745" y="407757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1" name="Straight Connector 41"/>
          <p:cNvCxnSpPr>
            <a:cxnSpLocks noChangeShapeType="1"/>
          </p:cNvCxnSpPr>
          <p:nvPr/>
        </p:nvCxnSpPr>
        <p:spPr bwMode="auto">
          <a:xfrm>
            <a:off x="6440044" y="4191872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102" name="TextBox 42"/>
          <p:cNvSpPr txBox="1">
            <a:spLocks noChangeArrowheads="1"/>
          </p:cNvSpPr>
          <p:nvPr/>
        </p:nvSpPr>
        <p:spPr bwMode="auto">
          <a:xfrm>
            <a:off x="7049644" y="4007722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103" name="Rectangle 4"/>
          <p:cNvSpPr>
            <a:spLocks noChangeArrowheads="1"/>
          </p:cNvSpPr>
          <p:nvPr/>
        </p:nvSpPr>
        <p:spPr bwMode="auto">
          <a:xfrm>
            <a:off x="5788742" y="2974258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Rectangle 4"/>
          <p:cNvSpPr>
            <a:spLocks noChangeArrowheads="1"/>
          </p:cNvSpPr>
          <p:nvPr/>
        </p:nvSpPr>
        <p:spPr bwMode="auto">
          <a:xfrm>
            <a:off x="5636342" y="4422058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Rectangle 4"/>
          <p:cNvSpPr>
            <a:spLocks noChangeArrowheads="1"/>
          </p:cNvSpPr>
          <p:nvPr/>
        </p:nvSpPr>
        <p:spPr bwMode="auto">
          <a:xfrm>
            <a:off x="2512142" y="1450258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Rectangle 35"/>
          <p:cNvSpPr>
            <a:spLocks noChangeArrowheads="1"/>
          </p:cNvSpPr>
          <p:nvPr/>
        </p:nvSpPr>
        <p:spPr bwMode="auto">
          <a:xfrm>
            <a:off x="2512142" y="1755058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Rectangle 4"/>
          <p:cNvSpPr>
            <a:spLocks noChangeArrowheads="1"/>
          </p:cNvSpPr>
          <p:nvPr/>
        </p:nvSpPr>
        <p:spPr bwMode="auto">
          <a:xfrm>
            <a:off x="2664542" y="1907458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Rectangle 4"/>
          <p:cNvSpPr>
            <a:spLocks noChangeArrowheads="1"/>
          </p:cNvSpPr>
          <p:nvPr/>
        </p:nvSpPr>
        <p:spPr bwMode="auto">
          <a:xfrm>
            <a:off x="4645742" y="1450258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 submission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Rectangle 4"/>
          <p:cNvSpPr>
            <a:spLocks noChangeArrowheads="1"/>
          </p:cNvSpPr>
          <p:nvPr/>
        </p:nvSpPr>
        <p:spPr bwMode="auto">
          <a:xfrm>
            <a:off x="4798142" y="1907458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363094" y="4916997"/>
            <a:ext cx="7886700" cy="1709945"/>
          </a:xfrm>
        </p:spPr>
        <p:txBody>
          <a:bodyPr>
            <a:normAutofit/>
          </a:bodyPr>
          <a:lstStyle/>
          <a:p>
            <a:r>
              <a:rPr lang="en-US" sz="1600" dirty="0" smtClean="0"/>
              <a:t>One of each:</a:t>
            </a:r>
          </a:p>
          <a:p>
            <a:pPr lvl="1"/>
            <a:r>
              <a:rPr lang="en-US" sz="1400" dirty="0" err="1" smtClean="0"/>
              <a:t>Namenode</a:t>
            </a:r>
            <a:r>
              <a:rPr lang="en-US" sz="1400" dirty="0" smtClean="0"/>
              <a:t> (NN): master node for HDFS</a:t>
            </a:r>
          </a:p>
          <a:p>
            <a:pPr lvl="1"/>
            <a:r>
              <a:rPr lang="en-US" sz="1400" dirty="0" err="1" smtClean="0"/>
              <a:t>Jobtracker</a:t>
            </a:r>
            <a:r>
              <a:rPr lang="en-US" sz="1400" dirty="0" smtClean="0"/>
              <a:t> (JT): master node for job submission</a:t>
            </a:r>
          </a:p>
          <a:p>
            <a:r>
              <a:rPr lang="en-US" sz="1600" dirty="0" smtClean="0"/>
              <a:t>Set of each per slave machine:</a:t>
            </a:r>
          </a:p>
          <a:p>
            <a:pPr lvl="1"/>
            <a:r>
              <a:rPr lang="en-US" sz="1400" dirty="0" err="1" smtClean="0"/>
              <a:t>Tasktracker</a:t>
            </a:r>
            <a:r>
              <a:rPr lang="en-US" sz="1400" dirty="0" smtClean="0"/>
              <a:t> (TT): contains multiple task slots</a:t>
            </a:r>
          </a:p>
          <a:p>
            <a:pPr lvl="1"/>
            <a:r>
              <a:rPr lang="en-US" sz="1400" dirty="0" err="1" smtClean="0"/>
              <a:t>Datanode</a:t>
            </a:r>
            <a:r>
              <a:rPr lang="en-US" sz="1400" dirty="0" smtClean="0"/>
              <a:t> (DN): serves HDFS data blocks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4663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7813"/>
            <a:ext cx="8229600" cy="1374775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zh-CN" dirty="0" smtClean="0"/>
              <a:t>So,</a:t>
            </a:r>
            <a:r>
              <a:rPr lang="zh-CN" altLang="en-US" dirty="0" smtClean="0"/>
              <a:t> </a:t>
            </a:r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do</a:t>
            </a:r>
            <a:r>
              <a:rPr lang="zh-CN" altLang="en-US" dirty="0" smtClean="0"/>
              <a:t> </a:t>
            </a:r>
            <a:r>
              <a:rPr lang="en-US" altLang="zh-CN" dirty="0" smtClean="0"/>
              <a:t>MapReduce</a:t>
            </a:r>
            <a:r>
              <a:rPr lang="zh-CN" altLang="en-US" dirty="0" smtClean="0"/>
              <a:t>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</a:t>
            </a:r>
            <a:r>
              <a:rPr lang="en-US" altLang="zh-CN" dirty="0" smtClean="0"/>
              <a:t>HDFS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together?</a:t>
            </a:r>
            <a:endParaRPr lang="en-US" altLang="en-US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229600" cy="4530725"/>
          </a:xfrm>
          <a:ln/>
        </p:spPr>
        <p:txBody>
          <a:bodyPr/>
          <a:lstStyle/>
          <a:p>
            <a:pPr marL="341313" indent="-341313">
              <a:buClr>
                <a:srgbClr val="CC9900"/>
              </a:buClr>
              <a:buSzPct val="65000"/>
              <a:buFont typeface="Wingding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b="1" i="1" dirty="0"/>
              <a:t>Job</a:t>
            </a:r>
            <a:r>
              <a:rPr lang="en-US" altLang="en-US" dirty="0"/>
              <a:t> – A “full program” - an execution of a Mapper and Reducer across a data set</a:t>
            </a:r>
          </a:p>
          <a:p>
            <a:pPr marL="341313" indent="-341313">
              <a:buClr>
                <a:srgbClr val="CC9900"/>
              </a:buClr>
              <a:buSzPct val="65000"/>
              <a:buFont typeface="Wingding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b="1" i="1" dirty="0"/>
              <a:t>Task</a:t>
            </a:r>
            <a:r>
              <a:rPr lang="en-US" altLang="en-US" i="1" dirty="0"/>
              <a:t> – </a:t>
            </a:r>
            <a:r>
              <a:rPr lang="en-US" altLang="en-US" dirty="0"/>
              <a:t>An execution of a Mapper or a Reducer on a slice of data </a:t>
            </a:r>
          </a:p>
          <a:p>
            <a:pPr marL="668338" lvl="1" indent="-325438">
              <a:buClr>
                <a:srgbClr val="3B812F"/>
              </a:buClr>
              <a:buSzPct val="60000"/>
              <a:buFont typeface="Wingdings" charset="2"/>
              <a:buChar char="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a.k.a. Task-In-Progress (TIP)</a:t>
            </a:r>
          </a:p>
          <a:p>
            <a:pPr marL="341313" indent="-341313">
              <a:buClr>
                <a:srgbClr val="CC9900"/>
              </a:buClr>
              <a:buSzPct val="65000"/>
              <a:buFont typeface="Wingdings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b="1" dirty="0"/>
              <a:t>Task Attempt </a:t>
            </a:r>
            <a:r>
              <a:rPr lang="en-US" altLang="en-US" dirty="0"/>
              <a:t>– A particular instance of an attempt to execute a task on a machine</a:t>
            </a:r>
          </a:p>
        </p:txBody>
      </p:sp>
      <p:sp>
        <p:nvSpPr>
          <p:cNvPr id="2" name="Rectangle 1"/>
          <p:cNvSpPr/>
          <p:nvPr/>
        </p:nvSpPr>
        <p:spPr>
          <a:xfrm>
            <a:off x="2197526" y="5210787"/>
            <a:ext cx="53593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3200" dirty="0">
                <a:solidFill>
                  <a:srgbClr val="0432FF"/>
                </a:solidFill>
              </a:rPr>
              <a:t>Some MapReduce Terminology</a:t>
            </a:r>
            <a:endParaRPr lang="en-US" sz="3200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1255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Anatomy of a Job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MapReduce program in Hadoop = Hadoop job</a:t>
            </a:r>
          </a:p>
          <a:p>
            <a:pPr lvl="1"/>
            <a:r>
              <a:rPr lang="en-US" dirty="0" smtClean="0"/>
              <a:t>Jobs are divided into map and reduce tasks</a:t>
            </a:r>
          </a:p>
          <a:p>
            <a:pPr lvl="1"/>
            <a:r>
              <a:rPr lang="en-US" dirty="0" smtClean="0"/>
              <a:t>An instance of running a task is called a task attempt (occupies a slot)</a:t>
            </a:r>
          </a:p>
          <a:p>
            <a:pPr lvl="1"/>
            <a:r>
              <a:rPr lang="en-US" dirty="0" smtClean="0"/>
              <a:t>Multiple jobs can be composed into a workflow</a:t>
            </a:r>
          </a:p>
          <a:p>
            <a:r>
              <a:rPr lang="en-US" dirty="0" smtClean="0"/>
              <a:t>Job submission: </a:t>
            </a:r>
          </a:p>
          <a:p>
            <a:pPr lvl="1"/>
            <a:r>
              <a:rPr lang="en-US" dirty="0" smtClean="0"/>
              <a:t>Client (i.e., driver program) creates a job, configures it, and submits it to </a:t>
            </a:r>
            <a:r>
              <a:rPr lang="en-US" dirty="0" err="1" smtClean="0"/>
              <a:t>jobtracker</a:t>
            </a:r>
            <a:endParaRPr lang="en-US" dirty="0" smtClean="0"/>
          </a:p>
          <a:p>
            <a:pPr lvl="1"/>
            <a:r>
              <a:rPr lang="en-US" dirty="0" smtClean="0"/>
              <a:t>That’s it! The Hadoop cluster takes over…</a:t>
            </a:r>
          </a:p>
        </p:txBody>
      </p:sp>
    </p:spTree>
    <p:extLst>
      <p:ext uri="{BB962C8B-B14F-4D97-AF65-F5344CB8AC3E}">
        <p14:creationId xmlns:p14="http://schemas.microsoft.com/office/powerpoint/2010/main" val="14920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Anatomy of a Job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Behind the scenes:</a:t>
            </a:r>
          </a:p>
          <a:p>
            <a:pPr lvl="1"/>
            <a:r>
              <a:rPr lang="en-US" dirty="0" smtClean="0"/>
              <a:t>Input splits are computed (on client end)</a:t>
            </a:r>
          </a:p>
          <a:p>
            <a:pPr lvl="1"/>
            <a:r>
              <a:rPr lang="en-US" dirty="0" smtClean="0"/>
              <a:t>Job data (jar, configuration XML) are sent to </a:t>
            </a:r>
            <a:r>
              <a:rPr lang="en-US" dirty="0" err="1" smtClean="0"/>
              <a:t>JobTracker</a:t>
            </a:r>
            <a:endParaRPr lang="en-US" dirty="0" smtClean="0"/>
          </a:p>
          <a:p>
            <a:pPr lvl="1"/>
            <a:r>
              <a:rPr lang="en-US" dirty="0" err="1" smtClean="0"/>
              <a:t>JobTracker</a:t>
            </a:r>
            <a:r>
              <a:rPr lang="en-US" dirty="0" smtClean="0"/>
              <a:t> puts job data in shared location, </a:t>
            </a:r>
            <a:r>
              <a:rPr lang="en-US" dirty="0" err="1" smtClean="0"/>
              <a:t>enqueues</a:t>
            </a:r>
            <a:r>
              <a:rPr lang="en-US" dirty="0" smtClean="0"/>
              <a:t> tasks</a:t>
            </a:r>
          </a:p>
          <a:p>
            <a:pPr lvl="1"/>
            <a:r>
              <a:rPr lang="en-US" dirty="0" err="1" smtClean="0"/>
              <a:t>TaskTrackers</a:t>
            </a:r>
            <a:r>
              <a:rPr lang="en-US" dirty="0" smtClean="0"/>
              <a:t> poll for tasks</a:t>
            </a:r>
          </a:p>
          <a:p>
            <a:pPr lvl="1"/>
            <a:r>
              <a:rPr lang="en-US" dirty="0" smtClean="0"/>
              <a:t>Off to the races…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43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 Job </a:t>
            </a:r>
            <a:r>
              <a:rPr lang="en-US" dirty="0" smtClean="0"/>
              <a:t>Execution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(Conceptual)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6092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Divide </a:t>
            </a:r>
            <a:r>
              <a:rPr lang="en-US" dirty="0"/>
              <a:t>input into fixed-sized input splits • Typical split size is 1 HDFS block (64 </a:t>
            </a:r>
            <a:r>
              <a:rPr lang="en-US" dirty="0" smtClean="0"/>
              <a:t>MB or 128 MB) 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Run </a:t>
            </a:r>
            <a:r>
              <a:rPr lang="en-US" dirty="0"/>
              <a:t>a map task for each split </a:t>
            </a:r>
            <a:endParaRPr lang="en-US" dirty="0" smtClean="0"/>
          </a:p>
          <a:p>
            <a:pPr lvl="1"/>
            <a:r>
              <a:rPr lang="en-US" dirty="0" smtClean="0"/>
              <a:t>Map </a:t>
            </a:r>
            <a:r>
              <a:rPr lang="en-US" dirty="0"/>
              <a:t>tasks run in parallel </a:t>
            </a:r>
          </a:p>
          <a:p>
            <a:pPr lvl="1"/>
            <a:r>
              <a:rPr lang="en-US" dirty="0" smtClean="0"/>
              <a:t>Preference </a:t>
            </a:r>
            <a:r>
              <a:rPr lang="en-US" dirty="0"/>
              <a:t>is given to running map on node where split is locally stored </a:t>
            </a:r>
          </a:p>
          <a:p>
            <a:pPr lvl="1"/>
            <a:r>
              <a:rPr lang="en-US" dirty="0" smtClean="0"/>
              <a:t>Map </a:t>
            </a:r>
            <a:r>
              <a:rPr lang="en-US" dirty="0"/>
              <a:t>tasks write their output to local hard drive </a:t>
            </a:r>
          </a:p>
          <a:p>
            <a:r>
              <a:rPr lang="en-US" dirty="0" smtClean="0"/>
              <a:t>Sort </a:t>
            </a:r>
            <a:r>
              <a:rPr lang="en-US" dirty="0"/>
              <a:t>map output and send to reduce task (shuffle) </a:t>
            </a:r>
          </a:p>
          <a:p>
            <a:pPr lvl="1"/>
            <a:r>
              <a:rPr lang="en-US" b="1" dirty="0" smtClean="0"/>
              <a:t>All </a:t>
            </a:r>
            <a:r>
              <a:rPr lang="en-US" b="1" dirty="0"/>
              <a:t>records for the same key are sent to the same reducer </a:t>
            </a:r>
          </a:p>
          <a:p>
            <a:pPr lvl="1"/>
            <a:r>
              <a:rPr lang="en-US" b="1" dirty="0" smtClean="0"/>
              <a:t>By </a:t>
            </a:r>
            <a:r>
              <a:rPr lang="en-US" b="1" dirty="0"/>
              <a:t>default, keys are partition between reducers using a hash function </a:t>
            </a:r>
          </a:p>
          <a:p>
            <a:r>
              <a:rPr lang="en-US" dirty="0" smtClean="0"/>
              <a:t>Merge </a:t>
            </a:r>
            <a:r>
              <a:rPr lang="en-US" dirty="0"/>
              <a:t>records on reducer from multiple mappers </a:t>
            </a:r>
          </a:p>
          <a:p>
            <a:r>
              <a:rPr lang="en-US" dirty="0" smtClean="0"/>
              <a:t>Run </a:t>
            </a:r>
            <a:r>
              <a:rPr lang="en-US" dirty="0"/>
              <a:t>reduce task </a:t>
            </a:r>
          </a:p>
          <a:p>
            <a:r>
              <a:rPr lang="en-US" dirty="0" smtClean="0"/>
              <a:t>Write </a:t>
            </a:r>
            <a:r>
              <a:rPr lang="en-US" dirty="0"/>
              <a:t>output to HDFS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650" y="2446337"/>
            <a:ext cx="5854700" cy="1079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902" y="932707"/>
            <a:ext cx="2902869" cy="89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72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 Job Execution</a:t>
            </a:r>
            <a:r>
              <a:rPr lang="zh-CN" altLang="en-US" dirty="0"/>
              <a:t> </a:t>
            </a:r>
            <a:r>
              <a:rPr lang="en-US" altLang="zh-CN" dirty="0"/>
              <a:t>(Conceptual)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" y="1825625"/>
            <a:ext cx="78613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50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How Does Hadoop work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in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practice</a:t>
            </a:r>
            <a:r>
              <a:rPr lang="en-US" sz="4000" dirty="0" smtClean="0"/>
              <a:t>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258094"/>
            <a:ext cx="8940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6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Does Hadoop work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practice</a:t>
            </a:r>
            <a:r>
              <a:rPr lang="en-US" dirty="0"/>
              <a:t>?</a:t>
            </a:r>
            <a:endParaRPr lang="en-US" altLang="en-US" dirty="0">
              <a:ea typeface="ＭＳ Ｐゴシック" charset="-128"/>
            </a:endParaRPr>
          </a:p>
        </p:txBody>
      </p:sp>
      <p:pic>
        <p:nvPicPr>
          <p:cNvPr id="2457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38200"/>
            <a:ext cx="7199313" cy="482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TextBox 5"/>
          <p:cNvSpPr txBox="1">
            <a:spLocks noChangeArrowheads="1"/>
          </p:cNvSpPr>
          <p:nvPr/>
        </p:nvSpPr>
        <p:spPr bwMode="auto">
          <a:xfrm>
            <a:off x="1143000" y="5791200"/>
            <a:ext cx="66325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CA" altLang="en-US" dirty="0"/>
              <a:t>Workers are assigned </a:t>
            </a:r>
            <a:r>
              <a:rPr lang="en-US" altLang="zh-CN" dirty="0" smtClean="0"/>
              <a:t>jobs</a:t>
            </a:r>
            <a:r>
              <a:rPr lang="zh-CN" altLang="en-US" dirty="0" smtClean="0"/>
              <a:t> </a:t>
            </a:r>
            <a:r>
              <a:rPr lang="en-CA" altLang="en-US" dirty="0" smtClean="0"/>
              <a:t>by </a:t>
            </a:r>
            <a:r>
              <a:rPr lang="en-CA" altLang="en-US" dirty="0"/>
              <a:t>the </a:t>
            </a:r>
            <a:r>
              <a:rPr lang="en-CA" altLang="en-US" dirty="0">
                <a:solidFill>
                  <a:schemeClr val="accent2"/>
                </a:solidFill>
              </a:rPr>
              <a:t>master</a:t>
            </a:r>
          </a:p>
          <a:p>
            <a:r>
              <a:rPr lang="en-CA" altLang="en-US" dirty="0"/>
              <a:t>The master is started by the MapReduce Framework</a:t>
            </a:r>
          </a:p>
        </p:txBody>
      </p:sp>
    </p:spTree>
    <p:extLst>
      <p:ext uri="{BB962C8B-B14F-4D97-AF65-F5344CB8AC3E}">
        <p14:creationId xmlns:p14="http://schemas.microsoft.com/office/powerpoint/2010/main" val="209629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8382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Execution</a:t>
            </a:r>
          </a:p>
        </p:txBody>
      </p:sp>
      <p:pic>
        <p:nvPicPr>
          <p:cNvPr id="2560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38200"/>
            <a:ext cx="7199313" cy="482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TextBox 5"/>
          <p:cNvSpPr txBox="1">
            <a:spLocks noChangeArrowheads="1"/>
          </p:cNvSpPr>
          <p:nvPr/>
        </p:nvSpPr>
        <p:spPr bwMode="auto">
          <a:xfrm>
            <a:off x="1143000" y="5791200"/>
            <a:ext cx="79057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CA" altLang="en-US"/>
              <a:t>Workers assigned map tasks read the input, parse it and invoke</a:t>
            </a:r>
          </a:p>
          <a:p>
            <a:r>
              <a:rPr lang="en-CA" altLang="en-US"/>
              <a:t>the user’s Map() method.</a:t>
            </a:r>
          </a:p>
          <a:p>
            <a:r>
              <a:rPr lang="en-CA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736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Map-Reduce</a:t>
            </a:r>
            <a:r>
              <a:rPr lang="zh-CN" altLang="en-US" dirty="0" smtClean="0"/>
              <a:t> </a:t>
            </a:r>
            <a:r>
              <a:rPr lang="en-US" altLang="zh-CN" dirty="0" smtClean="0"/>
              <a:t>summary</a:t>
            </a:r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304800" y="1447800"/>
            <a:ext cx="5105400" cy="5257801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GB" dirty="0" smtClean="0">
                <a:solidFill>
                  <a:schemeClr val="accent3"/>
                </a:solidFill>
              </a:rPr>
              <a:t>Programmer specifies:</a:t>
            </a:r>
          </a:p>
          <a:p>
            <a:pPr lvl="1"/>
            <a:r>
              <a:rPr lang="en-GB" dirty="0" smtClean="0"/>
              <a:t>Map and Reduce and input files</a:t>
            </a:r>
          </a:p>
          <a:p>
            <a:pPr lvl="0"/>
            <a:r>
              <a:rPr lang="en-GB" b="1" dirty="0" smtClean="0"/>
              <a:t>Workflow:</a:t>
            </a:r>
          </a:p>
          <a:p>
            <a:pPr lvl="1"/>
            <a:r>
              <a:rPr lang="en-GB" dirty="0" smtClean="0"/>
              <a:t>Read inputs as a set of key-value-pairs</a:t>
            </a:r>
          </a:p>
          <a:p>
            <a:pPr lvl="1"/>
            <a:r>
              <a:rPr lang="en-GB" b="1" dirty="0" smtClean="0">
                <a:solidFill>
                  <a:schemeClr val="accent2"/>
                </a:solidFill>
              </a:rPr>
              <a:t>Map</a:t>
            </a:r>
            <a:r>
              <a:rPr lang="en-GB" b="1" dirty="0" smtClean="0"/>
              <a:t> </a:t>
            </a:r>
            <a:r>
              <a:rPr lang="en-GB" dirty="0" smtClean="0"/>
              <a:t>transforms input </a:t>
            </a:r>
            <a:r>
              <a:rPr lang="en-GB" dirty="0" err="1" smtClean="0"/>
              <a:t>kv</a:t>
            </a:r>
            <a:r>
              <a:rPr lang="en-GB" dirty="0" smtClean="0"/>
              <a:t>-pairs into a new set of </a:t>
            </a:r>
            <a:r>
              <a:rPr lang="en-GB" dirty="0" err="1" smtClean="0"/>
              <a:t>k'v</a:t>
            </a:r>
            <a:r>
              <a:rPr lang="en-GB" dirty="0" smtClean="0"/>
              <a:t>'-pairs</a:t>
            </a:r>
          </a:p>
          <a:p>
            <a:pPr lvl="1"/>
            <a:r>
              <a:rPr lang="en-GB" dirty="0" smtClean="0"/>
              <a:t>Sorts &amp; Shuffles the </a:t>
            </a:r>
            <a:r>
              <a:rPr lang="en-GB" dirty="0" err="1" smtClean="0"/>
              <a:t>k'v</a:t>
            </a:r>
            <a:r>
              <a:rPr lang="en-GB" dirty="0" smtClean="0"/>
              <a:t>'-pairs to output nodes</a:t>
            </a:r>
          </a:p>
          <a:p>
            <a:pPr lvl="1"/>
            <a:r>
              <a:rPr lang="en-GB" dirty="0" smtClean="0"/>
              <a:t>All </a:t>
            </a:r>
            <a:r>
              <a:rPr lang="en-GB" dirty="0" err="1" smtClean="0"/>
              <a:t>k’v</a:t>
            </a:r>
            <a:r>
              <a:rPr lang="en-GB" dirty="0" smtClean="0"/>
              <a:t>’-pairs with a given k’ are sent to the same </a:t>
            </a:r>
            <a:r>
              <a:rPr lang="en-GB" b="1" dirty="0" smtClean="0">
                <a:solidFill>
                  <a:schemeClr val="accent4"/>
                </a:solidFill>
              </a:rPr>
              <a:t>reduce</a:t>
            </a:r>
            <a:endParaRPr lang="en-GB" dirty="0" smtClean="0"/>
          </a:p>
          <a:p>
            <a:pPr lvl="1"/>
            <a:r>
              <a:rPr lang="en-GB" b="1" dirty="0" smtClean="0">
                <a:solidFill>
                  <a:schemeClr val="accent4"/>
                </a:solidFill>
              </a:rPr>
              <a:t>Reduce</a:t>
            </a:r>
            <a:r>
              <a:rPr lang="en-GB" b="1" dirty="0" smtClean="0"/>
              <a:t> </a:t>
            </a:r>
            <a:r>
              <a:rPr lang="en-GB" dirty="0" smtClean="0"/>
              <a:t>processes all </a:t>
            </a:r>
            <a:r>
              <a:rPr lang="en-GB" dirty="0" err="1" smtClean="0"/>
              <a:t>k'v</a:t>
            </a:r>
            <a:r>
              <a:rPr lang="en-GB" dirty="0" smtClean="0"/>
              <a:t>'-pairs grouped by key into new </a:t>
            </a:r>
            <a:r>
              <a:rPr lang="en-GB" dirty="0" err="1" smtClean="0"/>
              <a:t>k''v</a:t>
            </a:r>
            <a:r>
              <a:rPr lang="en-GB" dirty="0" smtClean="0"/>
              <a:t>''-pairs</a:t>
            </a:r>
          </a:p>
          <a:p>
            <a:pPr lvl="1"/>
            <a:r>
              <a:rPr lang="en-GB" dirty="0" smtClean="0"/>
              <a:t>Write the resulting pairs to files</a:t>
            </a:r>
          </a:p>
          <a:p>
            <a:pPr lvl="8"/>
            <a:endParaRPr lang="en-GB" dirty="0" smtClean="0"/>
          </a:p>
          <a:p>
            <a:pPr lvl="0"/>
            <a:r>
              <a:rPr lang="en-GB" dirty="0" smtClean="0">
                <a:solidFill>
                  <a:schemeClr val="accent3"/>
                </a:solidFill>
              </a:rPr>
              <a:t>All phases are distributed with many tasks doing the work</a:t>
            </a:r>
          </a:p>
          <a:p>
            <a:endParaRPr lang="en-US" dirty="0"/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5541963" y="1676400"/>
            <a:ext cx="566737" cy="533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defTabSz="457200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>
                <a:solidFill>
                  <a:srgbClr val="000000"/>
                </a:solidFill>
                <a:cs typeface="Arial" charset="0"/>
              </a:rPr>
              <a:t>Input 0</a:t>
            </a: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5803900" y="2209800"/>
            <a:ext cx="1588" cy="3810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410200" y="2590800"/>
            <a:ext cx="873125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 defTabSz="457200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 b="1">
                <a:solidFill>
                  <a:schemeClr val="bg1"/>
                </a:solidFill>
                <a:cs typeface="Arial" charset="0"/>
              </a:rPr>
              <a:t>Map 0</a:t>
            </a: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6764338" y="1676400"/>
            <a:ext cx="568325" cy="533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defTabSz="457200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>
                <a:solidFill>
                  <a:srgbClr val="000000"/>
                </a:solidFill>
                <a:cs typeface="Arial" charset="0"/>
              </a:rPr>
              <a:t>Input 1</a:t>
            </a: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7070725" y="2209800"/>
            <a:ext cx="1588" cy="3810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634163" y="2590800"/>
            <a:ext cx="873125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 defTabSz="457200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 b="1" dirty="0">
                <a:solidFill>
                  <a:schemeClr val="bg1"/>
                </a:solidFill>
                <a:cs typeface="Arial" charset="0"/>
              </a:rPr>
              <a:t>Map 1</a:t>
            </a:r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7943850" y="1676400"/>
            <a:ext cx="568325" cy="533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defTabSz="457200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>
                <a:solidFill>
                  <a:srgbClr val="000000"/>
                </a:solidFill>
                <a:cs typeface="Arial" charset="0"/>
              </a:rPr>
              <a:t>Input 2</a:t>
            </a:r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>
            <a:off x="8205788" y="2209800"/>
            <a:ext cx="1587" cy="3810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7813675" y="2590800"/>
            <a:ext cx="873125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 defTabSz="457200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 b="1">
                <a:solidFill>
                  <a:schemeClr val="bg1"/>
                </a:solidFill>
                <a:cs typeface="Arial" charset="0"/>
              </a:rPr>
              <a:t>Map 2</a:t>
            </a:r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5716588" y="4267200"/>
            <a:ext cx="1004887" cy="762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 defTabSz="457200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 b="1" dirty="0">
                <a:solidFill>
                  <a:schemeClr val="bg1"/>
                </a:solidFill>
                <a:cs typeface="Arial" charset="0"/>
              </a:rPr>
              <a:t>Reduce 0</a:t>
            </a:r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>
            <a:off x="7462838" y="4267200"/>
            <a:ext cx="1004887" cy="762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000" tIns="46800" rIns="90000" bIns="46800" anchor="ctr"/>
          <a:lstStyle/>
          <a:p>
            <a:pPr algn="ctr" defTabSz="457200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600" b="1">
                <a:solidFill>
                  <a:schemeClr val="bg1"/>
                </a:solidFill>
                <a:cs typeface="Arial" charset="0"/>
              </a:rPr>
              <a:t>Reduce 1</a:t>
            </a:r>
          </a:p>
        </p:txBody>
      </p:sp>
      <p:sp>
        <p:nvSpPr>
          <p:cNvPr id="16" name="Line 15"/>
          <p:cNvSpPr>
            <a:spLocks noChangeShapeType="1"/>
          </p:cNvSpPr>
          <p:nvPr/>
        </p:nvSpPr>
        <p:spPr bwMode="auto">
          <a:xfrm>
            <a:off x="5803900" y="3276600"/>
            <a:ext cx="349250" cy="9906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" name="Line 16"/>
          <p:cNvSpPr>
            <a:spLocks noChangeShapeType="1"/>
          </p:cNvSpPr>
          <p:nvPr/>
        </p:nvSpPr>
        <p:spPr bwMode="auto">
          <a:xfrm>
            <a:off x="5803900" y="3276600"/>
            <a:ext cx="2184400" cy="9906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 flipH="1">
            <a:off x="6148388" y="3276600"/>
            <a:ext cx="839787" cy="9906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>
            <a:off x="7026275" y="3276600"/>
            <a:ext cx="962025" cy="9906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" name="Line 19"/>
          <p:cNvSpPr>
            <a:spLocks noChangeShapeType="1"/>
          </p:cNvSpPr>
          <p:nvPr/>
        </p:nvSpPr>
        <p:spPr bwMode="auto">
          <a:xfrm flipH="1">
            <a:off x="6235700" y="3276600"/>
            <a:ext cx="2019300" cy="9906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 flipH="1">
            <a:off x="8026400" y="3276600"/>
            <a:ext cx="228600" cy="9906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2" name="Oval 21"/>
          <p:cNvSpPr>
            <a:spLocks noChangeArrowheads="1"/>
          </p:cNvSpPr>
          <p:nvPr/>
        </p:nvSpPr>
        <p:spPr bwMode="auto">
          <a:xfrm>
            <a:off x="5867400" y="5486400"/>
            <a:ext cx="619125" cy="6096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defTabSz="457200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>
                <a:solidFill>
                  <a:srgbClr val="000000"/>
                </a:solidFill>
                <a:cs typeface="Arial" charset="0"/>
              </a:rPr>
              <a:t>Out 0</a:t>
            </a:r>
          </a:p>
        </p:txBody>
      </p:sp>
      <p:sp>
        <p:nvSpPr>
          <p:cNvPr id="23" name="Oval 22"/>
          <p:cNvSpPr>
            <a:spLocks noChangeArrowheads="1"/>
          </p:cNvSpPr>
          <p:nvPr/>
        </p:nvSpPr>
        <p:spPr bwMode="auto">
          <a:xfrm>
            <a:off x="7769225" y="5486400"/>
            <a:ext cx="536575" cy="533400"/>
          </a:xfrm>
          <a:prstGeom prst="ellipse">
            <a:avLst/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defTabSz="457200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400">
                <a:solidFill>
                  <a:srgbClr val="000000"/>
                </a:solidFill>
                <a:cs typeface="Arial" charset="0"/>
              </a:rPr>
              <a:t>Out 1</a:t>
            </a:r>
          </a:p>
        </p:txBody>
      </p:sp>
      <p:sp>
        <p:nvSpPr>
          <p:cNvPr id="24" name="Line 23"/>
          <p:cNvSpPr>
            <a:spLocks noChangeShapeType="1"/>
          </p:cNvSpPr>
          <p:nvPr/>
        </p:nvSpPr>
        <p:spPr bwMode="auto">
          <a:xfrm>
            <a:off x="6196013" y="5029200"/>
            <a:ext cx="1587" cy="4572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5" name="Line 24"/>
          <p:cNvSpPr>
            <a:spLocks noChangeShapeType="1"/>
          </p:cNvSpPr>
          <p:nvPr/>
        </p:nvSpPr>
        <p:spPr bwMode="auto">
          <a:xfrm>
            <a:off x="8031163" y="5029200"/>
            <a:ext cx="1587" cy="45720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5410200" y="3657600"/>
            <a:ext cx="3276600" cy="228600"/>
          </a:xfrm>
          <a:prstGeom prst="rect">
            <a:avLst/>
          </a:prstGeom>
          <a:solidFill>
            <a:srgbClr val="BBE0E3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Text Box 26"/>
          <p:cNvSpPr txBox="1">
            <a:spLocks noChangeArrowheads="1"/>
          </p:cNvSpPr>
          <p:nvPr/>
        </p:nvSpPr>
        <p:spPr bwMode="auto">
          <a:xfrm>
            <a:off x="6629400" y="3581400"/>
            <a:ext cx="892175" cy="3667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457200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>
                <a:solidFill>
                  <a:srgbClr val="000000"/>
                </a:solidFill>
                <a:cs typeface="Arial" charset="0"/>
              </a:rPr>
              <a:t>Shuffle</a:t>
            </a:r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4" name="Footer Placeholder 3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J. Leskovec, A. Rajaraman, J. Ullman: Mining of Massive Datasets, http://www.mmds.org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2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Execution</a:t>
            </a:r>
          </a:p>
        </p:txBody>
      </p:sp>
      <p:pic>
        <p:nvPicPr>
          <p:cNvPr id="2662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62000"/>
            <a:ext cx="7199313" cy="482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extBox 5"/>
          <p:cNvSpPr txBox="1">
            <a:spLocks noChangeArrowheads="1"/>
          </p:cNvSpPr>
          <p:nvPr/>
        </p:nvSpPr>
        <p:spPr bwMode="auto">
          <a:xfrm>
            <a:off x="685800" y="5638800"/>
            <a:ext cx="8263801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buFont typeface="Arial" charset="0"/>
              <a:buChar char="•"/>
            </a:pPr>
            <a:r>
              <a:rPr lang="en-CA" altLang="en-US" dirty="0" smtClean="0"/>
              <a:t>Intermediate </a:t>
            </a:r>
            <a:r>
              <a:rPr lang="en-CA" altLang="en-US" dirty="0"/>
              <a:t>key/value pairs are buffered in memory</a:t>
            </a:r>
          </a:p>
          <a:p>
            <a:pPr>
              <a:buFont typeface="Arial" charset="0"/>
              <a:buChar char="•"/>
            </a:pPr>
            <a:r>
              <a:rPr lang="en-CA" altLang="en-US" dirty="0"/>
              <a:t>Periodically, buffered data is written to local disk (R files)</a:t>
            </a:r>
          </a:p>
          <a:p>
            <a:pPr lvl="1">
              <a:buFont typeface="Arial" charset="0"/>
              <a:buChar char="•"/>
            </a:pPr>
            <a:r>
              <a:rPr lang="en-CA" altLang="en-US" dirty="0"/>
              <a:t>Pseudo random partitioning function (e.g., (hash(k) mod R)</a:t>
            </a:r>
          </a:p>
          <a:p>
            <a:r>
              <a:rPr lang="en-CA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177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Execution</a:t>
            </a:r>
          </a:p>
        </p:txBody>
      </p:sp>
      <p:pic>
        <p:nvPicPr>
          <p:cNvPr id="2765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62000"/>
            <a:ext cx="7199313" cy="482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TextBox 5"/>
          <p:cNvSpPr txBox="1">
            <a:spLocks noChangeArrowheads="1"/>
          </p:cNvSpPr>
          <p:nvPr/>
        </p:nvSpPr>
        <p:spPr bwMode="auto">
          <a:xfrm>
            <a:off x="685800" y="5638800"/>
            <a:ext cx="77390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buFont typeface="Arial" charset="0"/>
              <a:buChar char="•"/>
            </a:pPr>
            <a:r>
              <a:rPr lang="en-CA" altLang="en-US"/>
              <a:t>Locations are passed back to the master who forwards these </a:t>
            </a:r>
          </a:p>
          <a:p>
            <a:r>
              <a:rPr lang="en-CA" altLang="en-US"/>
              <a:t>  locations to workers executing the reduce function.</a:t>
            </a:r>
          </a:p>
          <a:p>
            <a:r>
              <a:rPr lang="en-CA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200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Execution</a:t>
            </a:r>
          </a:p>
        </p:txBody>
      </p:sp>
      <p:pic>
        <p:nvPicPr>
          <p:cNvPr id="2867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62000"/>
            <a:ext cx="7199313" cy="482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TextBox 5"/>
          <p:cNvSpPr txBox="1">
            <a:spLocks noChangeArrowheads="1"/>
          </p:cNvSpPr>
          <p:nvPr/>
        </p:nvSpPr>
        <p:spPr bwMode="auto">
          <a:xfrm>
            <a:off x="685800" y="5638800"/>
            <a:ext cx="7650163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buFont typeface="Arial" charset="0"/>
              <a:buChar char="•"/>
            </a:pPr>
            <a:r>
              <a:rPr lang="en-CA" altLang="en-US"/>
              <a:t>  Reduce runs after all mappers are done</a:t>
            </a:r>
          </a:p>
          <a:p>
            <a:pPr>
              <a:buFont typeface="Arial" charset="0"/>
              <a:buChar char="•"/>
            </a:pPr>
            <a:r>
              <a:rPr lang="en-CA" altLang="en-US"/>
              <a:t> Workers executing Reduce are notified by the master about </a:t>
            </a:r>
          </a:p>
          <a:p>
            <a:r>
              <a:rPr lang="en-CA" altLang="en-US"/>
              <a:t>   location of intermediate data</a:t>
            </a:r>
          </a:p>
          <a:p>
            <a:r>
              <a:rPr lang="en-CA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293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Execution</a:t>
            </a:r>
          </a:p>
        </p:txBody>
      </p:sp>
      <p:pic>
        <p:nvPicPr>
          <p:cNvPr id="2969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62000"/>
            <a:ext cx="7199313" cy="482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TextBox 5"/>
          <p:cNvSpPr txBox="1">
            <a:spLocks noChangeArrowheads="1"/>
          </p:cNvSpPr>
          <p:nvPr/>
        </p:nvSpPr>
        <p:spPr bwMode="auto">
          <a:xfrm>
            <a:off x="685800" y="5638800"/>
            <a:ext cx="8359775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buFont typeface="Arial" charset="0"/>
              <a:buChar char="•"/>
            </a:pPr>
            <a:r>
              <a:rPr lang="en-CA" altLang="en-US"/>
              <a:t> Reduce workers use remote procedure calls to read the data from</a:t>
            </a:r>
          </a:p>
          <a:p>
            <a:r>
              <a:rPr lang="en-CA" altLang="en-US"/>
              <a:t>   local disks of map works</a:t>
            </a:r>
          </a:p>
          <a:p>
            <a:pPr>
              <a:buFont typeface="Arial" charset="0"/>
              <a:buChar char="•"/>
            </a:pPr>
            <a:r>
              <a:rPr lang="en-CA" altLang="en-US"/>
              <a:t> Sorts all intermediate data by intermediate key </a:t>
            </a:r>
          </a:p>
          <a:p>
            <a:r>
              <a:rPr lang="en-CA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127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Execution</a:t>
            </a:r>
          </a:p>
        </p:txBody>
      </p:sp>
      <p:pic>
        <p:nvPicPr>
          <p:cNvPr id="3072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62000"/>
            <a:ext cx="7199313" cy="482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TextBox 5"/>
          <p:cNvSpPr txBox="1">
            <a:spLocks noChangeArrowheads="1"/>
          </p:cNvSpPr>
          <p:nvPr/>
        </p:nvSpPr>
        <p:spPr bwMode="auto">
          <a:xfrm>
            <a:off x="685800" y="5638800"/>
            <a:ext cx="8389938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buFont typeface="Arial" charset="0"/>
              <a:buChar char="•"/>
            </a:pPr>
            <a:r>
              <a:rPr lang="en-CA" altLang="en-US"/>
              <a:t> Reduce worker iterates over the sorted intermediate data and for </a:t>
            </a:r>
          </a:p>
          <a:p>
            <a:r>
              <a:rPr lang="en-CA" altLang="en-US"/>
              <a:t>   each key encountered it passes the key and the corresponding set</a:t>
            </a:r>
          </a:p>
          <a:p>
            <a:r>
              <a:rPr lang="en-CA" altLang="en-US"/>
              <a:t>   of intermediate values to the Reduce function</a:t>
            </a:r>
          </a:p>
          <a:p>
            <a:r>
              <a:rPr lang="en-CA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39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Execution</a:t>
            </a:r>
          </a:p>
        </p:txBody>
      </p:sp>
      <p:pic>
        <p:nvPicPr>
          <p:cNvPr id="3174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62000"/>
            <a:ext cx="7199313" cy="482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TextBox 5"/>
          <p:cNvSpPr txBox="1">
            <a:spLocks noChangeArrowheads="1"/>
          </p:cNvSpPr>
          <p:nvPr/>
        </p:nvSpPr>
        <p:spPr bwMode="auto">
          <a:xfrm>
            <a:off x="685800" y="5638800"/>
            <a:ext cx="82343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>
              <a:buFont typeface="Arial" charset="0"/>
              <a:buChar char="•"/>
            </a:pPr>
            <a:r>
              <a:rPr lang="en-CA" altLang="en-US"/>
              <a:t>  The output of the Reduce function is appended to a final output</a:t>
            </a:r>
          </a:p>
          <a:p>
            <a:r>
              <a:rPr lang="en-CA" altLang="en-US"/>
              <a:t>    file</a:t>
            </a:r>
          </a:p>
          <a:p>
            <a:r>
              <a:rPr lang="en-CA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61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60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432FF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83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432FF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06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432FF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29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432FF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52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432FF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752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432FF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981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432FF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209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432FF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438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432FF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667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432FF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7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432FF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50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432FF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73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432FF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96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432FF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19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432FF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41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432FF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64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432FF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87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432FF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10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432FF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33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432FF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943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432FF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172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432FF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400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432FF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629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432FF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858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432FF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708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432FF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31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432FF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754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432FF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777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432FF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800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432FF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95600" y="29718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432FF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432FF"/>
              </a:solidFill>
              <a:latin typeface="Gill Sans"/>
              <a:cs typeface="Gill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62600" y="29718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432FF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432FF"/>
              </a:solidFill>
              <a:latin typeface="Gill Sans"/>
              <a:cs typeface="Gill Sans"/>
            </a:endParaRPr>
          </a:p>
        </p:txBody>
      </p:sp>
      <p:cxnSp>
        <p:nvCxnSpPr>
          <p:cNvPr id="35" name="Straight Connector 34"/>
          <p:cNvCxnSpPr/>
          <p:nvPr/>
        </p:nvCxnSpPr>
        <p:spPr bwMode="auto">
          <a:xfrm rot="5400000">
            <a:off x="-227806" y="3200400"/>
            <a:ext cx="1675606" cy="794"/>
          </a:xfrm>
          <a:prstGeom prst="line">
            <a:avLst/>
          </a:prstGeom>
          <a:ln w="254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 bwMode="auto">
          <a:xfrm rot="5400000">
            <a:off x="2820194" y="3199606"/>
            <a:ext cx="1675606" cy="794"/>
          </a:xfrm>
          <a:prstGeom prst="line">
            <a:avLst/>
          </a:prstGeom>
          <a:ln w="254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 bwMode="auto">
          <a:xfrm rot="5400000">
            <a:off x="5639594" y="3199606"/>
            <a:ext cx="1675606" cy="794"/>
          </a:xfrm>
          <a:prstGeom prst="line">
            <a:avLst/>
          </a:prstGeom>
          <a:ln w="254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609600" y="3657600"/>
            <a:ext cx="3048000" cy="369332"/>
            <a:chOff x="609600" y="3657600"/>
            <a:chExt cx="3124200" cy="369332"/>
          </a:xfrm>
        </p:grpSpPr>
        <p:cxnSp>
          <p:nvCxnSpPr>
            <p:cNvPr id="42" name="Straight Arrow Connector 41"/>
            <p:cNvCxnSpPr/>
            <p:nvPr/>
          </p:nvCxnSpPr>
          <p:spPr bwMode="auto">
            <a:xfrm rot="10800000">
              <a:off x="609600" y="3842166"/>
              <a:ext cx="10668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 bwMode="auto">
            <a:xfrm>
              <a:off x="2819400" y="3843754"/>
              <a:ext cx="9144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1688862" y="3657600"/>
              <a:ext cx="10929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432FF"/>
                  </a:solidFill>
                  <a:latin typeface="Gill Sans"/>
                  <a:cs typeface="Gill Sans"/>
                </a:rPr>
                <a:t>InputSplit</a:t>
              </a:r>
              <a:endParaRPr lang="en-US" dirty="0">
                <a:solidFill>
                  <a:srgbClr val="0432FF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3657601" y="3657600"/>
            <a:ext cx="2819400" cy="369332"/>
            <a:chOff x="3733801" y="3657600"/>
            <a:chExt cx="2895599" cy="369332"/>
          </a:xfrm>
        </p:grpSpPr>
        <p:cxnSp>
          <p:nvCxnSpPr>
            <p:cNvPr id="54" name="Straight Arrow Connector 53"/>
            <p:cNvCxnSpPr/>
            <p:nvPr/>
          </p:nvCxnSpPr>
          <p:spPr bwMode="auto">
            <a:xfrm rot="10800000">
              <a:off x="3733801" y="3842166"/>
              <a:ext cx="920495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 bwMode="auto">
            <a:xfrm>
              <a:off x="5760720" y="3843754"/>
              <a:ext cx="86868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4648200" y="3657600"/>
              <a:ext cx="1095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432FF"/>
                  </a:solidFill>
                  <a:latin typeface="Gill Sans"/>
                  <a:cs typeface="Gill Sans"/>
                </a:rPr>
                <a:t>InputSplit</a:t>
              </a:r>
              <a:endParaRPr lang="en-US" dirty="0">
                <a:solidFill>
                  <a:srgbClr val="0432FF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477000" y="3657600"/>
            <a:ext cx="1828317" cy="369332"/>
            <a:chOff x="6629401" y="3657600"/>
            <a:chExt cx="1828317" cy="369332"/>
          </a:xfrm>
        </p:grpSpPr>
        <p:cxnSp>
          <p:nvCxnSpPr>
            <p:cNvPr id="59" name="Straight Arrow Connector 58"/>
            <p:cNvCxnSpPr/>
            <p:nvPr/>
          </p:nvCxnSpPr>
          <p:spPr bwMode="auto">
            <a:xfrm rot="10800000">
              <a:off x="6629401" y="3842166"/>
              <a:ext cx="755903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7391400" y="3657600"/>
              <a:ext cx="1066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432FF"/>
                  </a:solidFill>
                  <a:latin typeface="Gill Sans"/>
                  <a:cs typeface="Gill Sans"/>
                </a:rPr>
                <a:t>InputSplit</a:t>
              </a:r>
              <a:endParaRPr lang="en-US" dirty="0">
                <a:solidFill>
                  <a:srgbClr val="0432FF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68" name="Rounded Rectangle 67"/>
          <p:cNvSpPr/>
          <p:nvPr/>
        </p:nvSpPr>
        <p:spPr bwMode="auto">
          <a:xfrm>
            <a:off x="3733800" y="9144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432FF"/>
                </a:solidFill>
                <a:latin typeface="Gill Sans"/>
                <a:cs typeface="Gill Sans"/>
              </a:rPr>
              <a:t>Client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0432FF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391400" y="2667000"/>
            <a:ext cx="785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rgbClr val="0432FF"/>
                </a:solidFill>
                <a:latin typeface="Gill Sans"/>
                <a:cs typeface="Gill Sans"/>
              </a:rPr>
              <a:t>Records</a:t>
            </a:r>
            <a:endParaRPr lang="en-US" sz="1400" b="0" dirty="0">
              <a:solidFill>
                <a:srgbClr val="0432FF"/>
              </a:solidFill>
              <a:latin typeface="Gill Sans"/>
              <a:cs typeface="Gill Sans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609600" y="3276600"/>
            <a:ext cx="1371600" cy="2209800"/>
            <a:chOff x="609600" y="3276600"/>
            <a:chExt cx="1371600" cy="2209800"/>
          </a:xfrm>
        </p:grpSpPr>
        <p:sp>
          <p:nvSpPr>
            <p:cNvPr id="61" name="Rounded Rectangle 60"/>
            <p:cNvSpPr/>
            <p:nvPr/>
          </p:nvSpPr>
          <p:spPr bwMode="auto">
            <a:xfrm>
              <a:off x="609600" y="4876800"/>
              <a:ext cx="13716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rgbClr val="0432FF"/>
                  </a:solidFill>
                  <a:effectLst/>
                  <a:latin typeface="Gill Sans"/>
                  <a:cs typeface="Gill Sans"/>
                </a:rPr>
                <a:t>Mapper</a:t>
              </a:r>
            </a:p>
          </p:txBody>
        </p:sp>
        <p:cxnSp>
          <p:nvCxnSpPr>
            <p:cNvPr id="65" name="Straight Arrow Connector 64"/>
            <p:cNvCxnSpPr/>
            <p:nvPr/>
          </p:nvCxnSpPr>
          <p:spPr bwMode="auto">
            <a:xfrm>
              <a:off x="609600" y="3276600"/>
              <a:ext cx="304800" cy="160020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Rounded Rectangle 57"/>
            <p:cNvSpPr/>
            <p:nvPr/>
          </p:nvSpPr>
          <p:spPr bwMode="auto">
            <a:xfrm>
              <a:off x="609600" y="4191000"/>
              <a:ext cx="1295400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 err="1" smtClean="0">
                  <a:solidFill>
                    <a:srgbClr val="0432FF"/>
                  </a:solidFill>
                  <a:latin typeface="Gill Sans"/>
                  <a:cs typeface="Gill Sans"/>
                </a:rPr>
                <a:t>RecordReader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432FF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733800" y="3276600"/>
            <a:ext cx="1371600" cy="2209800"/>
            <a:chOff x="3733800" y="3276600"/>
            <a:chExt cx="1371600" cy="2209800"/>
          </a:xfrm>
        </p:grpSpPr>
        <p:sp>
          <p:nvSpPr>
            <p:cNvPr id="62" name="Rounded Rectangle 61"/>
            <p:cNvSpPr/>
            <p:nvPr/>
          </p:nvSpPr>
          <p:spPr bwMode="auto">
            <a:xfrm>
              <a:off x="3733800" y="4876800"/>
              <a:ext cx="13716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rgbClr val="0432FF"/>
                  </a:solidFill>
                  <a:effectLst/>
                  <a:latin typeface="Gill Sans"/>
                  <a:cs typeface="Gill Sans"/>
                </a:rPr>
                <a:t>Mapper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 bwMode="auto">
            <a:xfrm>
              <a:off x="3733800" y="3276600"/>
              <a:ext cx="304800" cy="160020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Rounded Rectangle 63"/>
            <p:cNvSpPr/>
            <p:nvPr/>
          </p:nvSpPr>
          <p:spPr bwMode="auto">
            <a:xfrm>
              <a:off x="3733800" y="4191000"/>
              <a:ext cx="1295400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 err="1" smtClean="0">
                  <a:solidFill>
                    <a:srgbClr val="0432FF"/>
                  </a:solidFill>
                  <a:latin typeface="Gill Sans"/>
                  <a:cs typeface="Gill Sans"/>
                </a:rPr>
                <a:t>RecordReader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432FF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629400" y="3276600"/>
            <a:ext cx="1371600" cy="2209800"/>
            <a:chOff x="6629400" y="3276600"/>
            <a:chExt cx="1371600" cy="2209800"/>
          </a:xfrm>
        </p:grpSpPr>
        <p:sp>
          <p:nvSpPr>
            <p:cNvPr id="63" name="Rounded Rectangle 62"/>
            <p:cNvSpPr/>
            <p:nvPr/>
          </p:nvSpPr>
          <p:spPr bwMode="auto">
            <a:xfrm>
              <a:off x="6629400" y="4876800"/>
              <a:ext cx="13716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rgbClr val="0432FF"/>
                  </a:solidFill>
                  <a:effectLst/>
                  <a:latin typeface="Gill Sans"/>
                  <a:cs typeface="Gill Sans"/>
                </a:rPr>
                <a:t>Mapper</a:t>
              </a:r>
            </a:p>
          </p:txBody>
        </p:sp>
        <p:cxnSp>
          <p:nvCxnSpPr>
            <p:cNvPr id="67" name="Straight Arrow Connector 66"/>
            <p:cNvCxnSpPr/>
            <p:nvPr/>
          </p:nvCxnSpPr>
          <p:spPr bwMode="auto">
            <a:xfrm>
              <a:off x="6629400" y="3276600"/>
              <a:ext cx="304800" cy="1600201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Rounded Rectangle 72"/>
            <p:cNvSpPr/>
            <p:nvPr/>
          </p:nvSpPr>
          <p:spPr bwMode="auto">
            <a:xfrm>
              <a:off x="6629400" y="4191000"/>
              <a:ext cx="1295400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 err="1" smtClean="0">
                  <a:solidFill>
                    <a:srgbClr val="0432FF"/>
                  </a:solidFill>
                  <a:latin typeface="Gill Sans"/>
                  <a:cs typeface="Gill Sans"/>
                </a:rPr>
                <a:t>RecordReader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432FF"/>
                </a:solidFill>
                <a:effectLst/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91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352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432FF"/>
                </a:solidFill>
              </a:rPr>
              <a:t>Source: </a:t>
            </a:r>
            <a:r>
              <a:rPr lang="en-US" sz="1000" b="0" dirty="0" smtClean="0">
                <a:solidFill>
                  <a:srgbClr val="0432FF"/>
                </a:solidFill>
              </a:rPr>
              <a:t>redrawn from a slide by </a:t>
            </a:r>
            <a:r>
              <a:rPr lang="en-US" sz="1000" b="0" dirty="0" err="1" smtClean="0">
                <a:solidFill>
                  <a:srgbClr val="0432FF"/>
                </a:solidFill>
              </a:rPr>
              <a:t>Cloduera</a:t>
            </a:r>
            <a:r>
              <a:rPr lang="en-US" sz="1000" b="0" dirty="0" smtClean="0">
                <a:solidFill>
                  <a:srgbClr val="0432FF"/>
                </a:solidFill>
              </a:rPr>
              <a:t>, cc-licensed</a:t>
            </a:r>
            <a:endParaRPr lang="en-US" sz="1000" b="0" dirty="0">
              <a:solidFill>
                <a:srgbClr val="0432FF"/>
              </a:solidFill>
            </a:endParaRPr>
          </a:p>
        </p:txBody>
      </p:sp>
      <p:sp>
        <p:nvSpPr>
          <p:cNvPr id="56" name="Rounded Rectangle 55"/>
          <p:cNvSpPr/>
          <p:nvPr/>
        </p:nvSpPr>
        <p:spPr bwMode="auto">
          <a:xfrm>
            <a:off x="609600" y="8660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rgbClr val="0432FF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59" name="Straight Arrow Connector 58"/>
          <p:cNvCxnSpPr/>
          <p:nvPr/>
        </p:nvCxnSpPr>
        <p:spPr bwMode="auto">
          <a:xfrm rot="5400000">
            <a:off x="1029494" y="16653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 bwMode="auto">
          <a:xfrm>
            <a:off x="220980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rgbClr val="0432FF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4" name="Straight Arrow Connector 63"/>
          <p:cNvCxnSpPr/>
          <p:nvPr/>
        </p:nvCxnSpPr>
        <p:spPr bwMode="auto">
          <a:xfrm rot="5400000">
            <a:off x="262969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 bwMode="auto">
          <a:xfrm>
            <a:off x="383236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rgbClr val="0432FF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8" name="Straight Arrow Connector 67"/>
          <p:cNvCxnSpPr/>
          <p:nvPr/>
        </p:nvCxnSpPr>
        <p:spPr bwMode="auto">
          <a:xfrm rot="5400000">
            <a:off x="425225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 bwMode="auto">
          <a:xfrm>
            <a:off x="571500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rgbClr val="0432FF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2" name="Straight Arrow Connector 71"/>
          <p:cNvCxnSpPr/>
          <p:nvPr/>
        </p:nvCxnSpPr>
        <p:spPr bwMode="auto">
          <a:xfrm rot="5400000">
            <a:off x="613489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 bwMode="auto">
          <a:xfrm>
            <a:off x="733756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rgbClr val="0432FF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6" name="Straight Arrow Connector 75"/>
          <p:cNvCxnSpPr/>
          <p:nvPr/>
        </p:nvCxnSpPr>
        <p:spPr bwMode="auto">
          <a:xfrm rot="5400000">
            <a:off x="775745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0" name="Rounded Rectangle 99"/>
          <p:cNvSpPr/>
          <p:nvPr/>
        </p:nvSpPr>
        <p:spPr bwMode="auto">
          <a:xfrm>
            <a:off x="609600" y="27432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rgbClr val="0432FF"/>
                </a:solidFill>
                <a:effectLst/>
                <a:latin typeface="Arial" charset="0"/>
              </a:rPr>
              <a:t>Partitioner</a:t>
            </a:r>
          </a:p>
        </p:txBody>
      </p:sp>
      <p:cxnSp>
        <p:nvCxnSpPr>
          <p:cNvPr id="101" name="Straight Arrow Connector 100"/>
          <p:cNvCxnSpPr/>
          <p:nvPr/>
        </p:nvCxnSpPr>
        <p:spPr bwMode="auto">
          <a:xfrm rot="5400000">
            <a:off x="10294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" name="Rounded Rectangle 101"/>
          <p:cNvSpPr/>
          <p:nvPr/>
        </p:nvSpPr>
        <p:spPr bwMode="auto">
          <a:xfrm>
            <a:off x="220980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rgbClr val="0432FF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3" name="Straight Arrow Connector 102"/>
          <p:cNvCxnSpPr/>
          <p:nvPr/>
        </p:nvCxnSpPr>
        <p:spPr bwMode="auto">
          <a:xfrm rot="5400000">
            <a:off x="26296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Rounded Rectangle 103"/>
          <p:cNvSpPr/>
          <p:nvPr/>
        </p:nvSpPr>
        <p:spPr bwMode="auto">
          <a:xfrm>
            <a:off x="383236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rgbClr val="0432FF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5" name="Straight Arrow Connector 104"/>
          <p:cNvCxnSpPr/>
          <p:nvPr/>
        </p:nvCxnSpPr>
        <p:spPr bwMode="auto">
          <a:xfrm rot="5400000">
            <a:off x="425225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6" name="Rounded Rectangle 105"/>
          <p:cNvSpPr/>
          <p:nvPr/>
        </p:nvSpPr>
        <p:spPr bwMode="auto">
          <a:xfrm>
            <a:off x="571500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rgbClr val="0432FF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7" name="Straight Arrow Connector 106"/>
          <p:cNvCxnSpPr/>
          <p:nvPr/>
        </p:nvCxnSpPr>
        <p:spPr bwMode="auto">
          <a:xfrm rot="5400000">
            <a:off x="61348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8" name="Rounded Rectangle 107"/>
          <p:cNvSpPr/>
          <p:nvPr/>
        </p:nvSpPr>
        <p:spPr bwMode="auto">
          <a:xfrm>
            <a:off x="733756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rgbClr val="0432FF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9" name="Straight Arrow Connector 108"/>
          <p:cNvCxnSpPr/>
          <p:nvPr/>
        </p:nvCxnSpPr>
        <p:spPr bwMode="auto">
          <a:xfrm rot="5400000">
            <a:off x="775745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699303" y="1932801"/>
            <a:ext cx="1057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432FF"/>
                </a:solidFill>
              </a:rPr>
              <a:t>Intermediates</a:t>
            </a:r>
            <a:endParaRPr lang="en-US" sz="1200" dirty="0">
              <a:solidFill>
                <a:srgbClr val="0432FF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299503" y="1932007"/>
            <a:ext cx="1057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432FF"/>
                </a:solidFill>
              </a:rPr>
              <a:t>Intermediates</a:t>
            </a:r>
            <a:endParaRPr lang="en-US" sz="1200" dirty="0">
              <a:solidFill>
                <a:srgbClr val="0432FF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3922063" y="1932007"/>
            <a:ext cx="1057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432FF"/>
                </a:solidFill>
              </a:rPr>
              <a:t>Intermediates</a:t>
            </a:r>
            <a:endParaRPr lang="en-US" sz="1200" dirty="0">
              <a:solidFill>
                <a:srgbClr val="0432FF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5804703" y="1932007"/>
            <a:ext cx="1057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432FF"/>
                </a:solidFill>
              </a:rPr>
              <a:t>Intermediates</a:t>
            </a:r>
            <a:endParaRPr lang="en-US" sz="1200" dirty="0">
              <a:solidFill>
                <a:srgbClr val="0432FF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427263" y="1932007"/>
            <a:ext cx="1057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432FF"/>
                </a:solidFill>
              </a:rPr>
              <a:t>Intermediates</a:t>
            </a:r>
            <a:endParaRPr lang="en-US" sz="1200" dirty="0">
              <a:solidFill>
                <a:srgbClr val="0432FF"/>
              </a:solidFill>
            </a:endParaRPr>
          </a:p>
        </p:txBody>
      </p:sp>
      <p:sp>
        <p:nvSpPr>
          <p:cNvPr id="124" name="Rounded Rectangle 123"/>
          <p:cNvSpPr/>
          <p:nvPr/>
        </p:nvSpPr>
        <p:spPr bwMode="auto">
          <a:xfrm>
            <a:off x="2416040" y="52578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rgbClr val="0432FF"/>
                </a:solidFill>
                <a:effectLst/>
                <a:latin typeface="Arial" charset="0"/>
              </a:rPr>
              <a:t>Reducer</a:t>
            </a:r>
          </a:p>
        </p:txBody>
      </p:sp>
      <p:cxnSp>
        <p:nvCxnSpPr>
          <p:cNvPr id="125" name="Straight Arrow Connector 124"/>
          <p:cNvCxnSpPr/>
          <p:nvPr/>
        </p:nvCxnSpPr>
        <p:spPr bwMode="auto">
          <a:xfrm rot="5400000">
            <a:off x="2835934" y="49903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6" name="Rounded Rectangle 125"/>
          <p:cNvSpPr/>
          <p:nvPr/>
        </p:nvSpPr>
        <p:spPr bwMode="auto">
          <a:xfrm>
            <a:off x="4016240" y="52570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rgbClr val="0432FF"/>
                </a:solidFill>
                <a:latin typeface="Arial" charset="0"/>
              </a:rPr>
              <a:t>Reducer</a:t>
            </a:r>
          </a:p>
        </p:txBody>
      </p:sp>
      <p:cxnSp>
        <p:nvCxnSpPr>
          <p:cNvPr id="127" name="Straight Arrow Connector 126"/>
          <p:cNvCxnSpPr/>
          <p:nvPr/>
        </p:nvCxnSpPr>
        <p:spPr bwMode="auto">
          <a:xfrm rot="5400000">
            <a:off x="4436134" y="49903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8" name="Rounded Rectangle 127"/>
          <p:cNvSpPr/>
          <p:nvPr/>
        </p:nvSpPr>
        <p:spPr bwMode="auto">
          <a:xfrm>
            <a:off x="5638800" y="52570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rgbClr val="0432FF"/>
                </a:solidFill>
                <a:latin typeface="Arial" charset="0"/>
              </a:rPr>
              <a:t>Reduce</a:t>
            </a:r>
          </a:p>
        </p:txBody>
      </p:sp>
      <p:cxnSp>
        <p:nvCxnSpPr>
          <p:cNvPr id="129" name="Straight Arrow Connector 128"/>
          <p:cNvCxnSpPr/>
          <p:nvPr/>
        </p:nvCxnSpPr>
        <p:spPr bwMode="auto">
          <a:xfrm rot="5400000">
            <a:off x="6058694" y="49903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2505743" y="4447401"/>
            <a:ext cx="1057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432FF"/>
                </a:solidFill>
              </a:rPr>
              <a:t>Intermediates</a:t>
            </a:r>
            <a:endParaRPr lang="en-US" sz="1200" dirty="0">
              <a:solidFill>
                <a:srgbClr val="0432FF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4105943" y="4446607"/>
            <a:ext cx="1057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432FF"/>
                </a:solidFill>
              </a:rPr>
              <a:t>Intermediates</a:t>
            </a:r>
            <a:endParaRPr lang="en-US" sz="1200" dirty="0">
              <a:solidFill>
                <a:srgbClr val="0432FF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5728503" y="4446607"/>
            <a:ext cx="1057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432FF"/>
                </a:solidFill>
              </a:rPr>
              <a:t>Intermediates</a:t>
            </a:r>
            <a:endParaRPr lang="en-US" sz="1200" dirty="0">
              <a:solidFill>
                <a:srgbClr val="0432FF"/>
              </a:solidFill>
            </a:endParaRPr>
          </a:p>
        </p:txBody>
      </p:sp>
      <p:cxnSp>
        <p:nvCxnSpPr>
          <p:cNvPr id="133" name="Straight Arrow Connector 132"/>
          <p:cNvCxnSpPr/>
          <p:nvPr/>
        </p:nvCxnSpPr>
        <p:spPr bwMode="auto">
          <a:xfrm>
            <a:off x="1295400" y="3276600"/>
            <a:ext cx="1600200" cy="11430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 bwMode="auto">
          <a:xfrm>
            <a:off x="1295400" y="3276600"/>
            <a:ext cx="3200400" cy="11430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 bwMode="auto">
          <a:xfrm>
            <a:off x="1295400" y="3276600"/>
            <a:ext cx="4724400" cy="11430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02" idx="2"/>
          </p:cNvCxnSpPr>
          <p:nvPr/>
        </p:nvCxnSpPr>
        <p:spPr bwMode="auto">
          <a:xfrm rot="16200000" flipH="1">
            <a:off x="2361803" y="3809603"/>
            <a:ext cx="1143794" cy="762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102" idx="2"/>
          </p:cNvCxnSpPr>
          <p:nvPr/>
        </p:nvCxnSpPr>
        <p:spPr bwMode="auto">
          <a:xfrm rot="16200000" flipH="1">
            <a:off x="3200003" y="2971403"/>
            <a:ext cx="1143794" cy="17526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stCxn id="102" idx="2"/>
          </p:cNvCxnSpPr>
          <p:nvPr/>
        </p:nvCxnSpPr>
        <p:spPr bwMode="auto">
          <a:xfrm rot="16200000" flipH="1">
            <a:off x="3962003" y="2209403"/>
            <a:ext cx="1143794" cy="32766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104" idx="2"/>
          </p:cNvCxnSpPr>
          <p:nvPr/>
        </p:nvCxnSpPr>
        <p:spPr bwMode="auto">
          <a:xfrm rot="5400000">
            <a:off x="3211183" y="3112623"/>
            <a:ext cx="1143794" cy="147016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04" idx="2"/>
            <a:endCxn id="131" idx="0"/>
          </p:cNvCxnSpPr>
          <p:nvPr/>
        </p:nvCxnSpPr>
        <p:spPr bwMode="auto">
          <a:xfrm>
            <a:off x="4518160" y="3275806"/>
            <a:ext cx="116389" cy="1170801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04" idx="2"/>
            <a:endCxn id="132" idx="0"/>
          </p:cNvCxnSpPr>
          <p:nvPr/>
        </p:nvCxnSpPr>
        <p:spPr bwMode="auto">
          <a:xfrm>
            <a:off x="4518160" y="3275806"/>
            <a:ext cx="1738949" cy="1170801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>
            <a:stCxn id="106" idx="2"/>
          </p:cNvCxnSpPr>
          <p:nvPr/>
        </p:nvCxnSpPr>
        <p:spPr bwMode="auto">
          <a:xfrm rot="5400000">
            <a:off x="4228703" y="2247503"/>
            <a:ext cx="1143794" cy="32004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stCxn id="108" idx="2"/>
          </p:cNvCxnSpPr>
          <p:nvPr/>
        </p:nvCxnSpPr>
        <p:spPr bwMode="auto">
          <a:xfrm rot="5400000">
            <a:off x="5154283" y="1550523"/>
            <a:ext cx="1143794" cy="459436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06" idx="2"/>
          </p:cNvCxnSpPr>
          <p:nvPr/>
        </p:nvCxnSpPr>
        <p:spPr bwMode="auto">
          <a:xfrm rot="5400000">
            <a:off x="4990703" y="3009503"/>
            <a:ext cx="1143794" cy="16764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08" idx="2"/>
          </p:cNvCxnSpPr>
          <p:nvPr/>
        </p:nvCxnSpPr>
        <p:spPr bwMode="auto">
          <a:xfrm rot="5400000">
            <a:off x="5878183" y="2274423"/>
            <a:ext cx="1143794" cy="314656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06" idx="2"/>
          </p:cNvCxnSpPr>
          <p:nvPr/>
        </p:nvCxnSpPr>
        <p:spPr bwMode="auto">
          <a:xfrm rot="5400000">
            <a:off x="5777300" y="3823106"/>
            <a:ext cx="1170800" cy="762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>
            <a:stCxn id="108" idx="2"/>
          </p:cNvCxnSpPr>
          <p:nvPr/>
        </p:nvCxnSpPr>
        <p:spPr bwMode="auto">
          <a:xfrm rot="5400000">
            <a:off x="6628209" y="3026037"/>
            <a:ext cx="1145382" cy="164492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28600" y="3853190"/>
            <a:ext cx="16546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0432FF"/>
                </a:solidFill>
              </a:rPr>
              <a:t>(combiners omitted here)</a:t>
            </a:r>
            <a:endParaRPr lang="en-US" sz="1100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87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352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redrawn from a slide by </a:t>
            </a:r>
            <a:r>
              <a:rPr lang="en-US" sz="1000" b="0" dirty="0" err="1" smtClean="0"/>
              <a:t>Cloduera</a:t>
            </a:r>
            <a:r>
              <a:rPr lang="en-US" sz="1000" b="0" dirty="0" smtClean="0"/>
              <a:t>, cc-licensed</a:t>
            </a:r>
            <a:endParaRPr lang="en-US" sz="1000" b="0" dirty="0"/>
          </a:p>
        </p:txBody>
      </p:sp>
      <p:sp>
        <p:nvSpPr>
          <p:cNvPr id="124" name="Rounded Rectangle 123"/>
          <p:cNvSpPr/>
          <p:nvPr/>
        </p:nvSpPr>
        <p:spPr bwMode="auto">
          <a:xfrm>
            <a:off x="2416040" y="1676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Reducer</a:t>
            </a:r>
          </a:p>
        </p:txBody>
      </p:sp>
      <p:sp>
        <p:nvSpPr>
          <p:cNvPr id="126" name="Rounded Rectangle 125"/>
          <p:cNvSpPr/>
          <p:nvPr/>
        </p:nvSpPr>
        <p:spPr bwMode="auto">
          <a:xfrm>
            <a:off x="4016240" y="16756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 charset="0"/>
              </a:rPr>
              <a:t>Reducer</a:t>
            </a:r>
          </a:p>
        </p:txBody>
      </p:sp>
      <p:sp>
        <p:nvSpPr>
          <p:cNvPr id="128" name="Rounded Rectangle 127"/>
          <p:cNvSpPr/>
          <p:nvPr/>
        </p:nvSpPr>
        <p:spPr bwMode="auto">
          <a:xfrm>
            <a:off x="5638800" y="16756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 charset="0"/>
              </a:rPr>
              <a:t>Reduce</a:t>
            </a:r>
          </a:p>
        </p:txBody>
      </p:sp>
      <p:sp>
        <p:nvSpPr>
          <p:cNvPr id="52" name="Rectangle 51"/>
          <p:cNvSpPr/>
          <p:nvPr/>
        </p:nvSpPr>
        <p:spPr bwMode="auto">
          <a:xfrm>
            <a:off x="2209800" y="2514600"/>
            <a:ext cx="502920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2438400" y="3810000"/>
            <a:ext cx="1371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 charset="0"/>
              </a:rPr>
              <a:t>Output File</a:t>
            </a:r>
          </a:p>
        </p:txBody>
      </p:sp>
      <p:sp>
        <p:nvSpPr>
          <p:cNvPr id="58" name="Rounded Rectangle 57"/>
          <p:cNvSpPr/>
          <p:nvPr/>
        </p:nvSpPr>
        <p:spPr bwMode="auto">
          <a:xfrm>
            <a:off x="2438400" y="27432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RecordWriter</a:t>
            </a:r>
            <a:endParaRPr kumimoji="0" lang="en-US" sz="1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 bwMode="auto">
          <a:xfrm rot="5400000">
            <a:off x="2858294" y="35425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 bwMode="auto">
          <a:xfrm rot="5400000">
            <a:off x="28582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16200000">
            <a:off x="1362747" y="2820762"/>
            <a:ext cx="1233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OutputFormat</a:t>
            </a:r>
            <a:endParaRPr lang="en-US" sz="1400" dirty="0"/>
          </a:p>
        </p:txBody>
      </p:sp>
      <p:sp>
        <p:nvSpPr>
          <p:cNvPr id="92" name="Rectangle 91"/>
          <p:cNvSpPr/>
          <p:nvPr/>
        </p:nvSpPr>
        <p:spPr bwMode="auto">
          <a:xfrm>
            <a:off x="4038600" y="3810000"/>
            <a:ext cx="1371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 charset="0"/>
              </a:rPr>
              <a:t>Output File</a:t>
            </a:r>
          </a:p>
        </p:txBody>
      </p:sp>
      <p:sp>
        <p:nvSpPr>
          <p:cNvPr id="93" name="Rounded Rectangle 92"/>
          <p:cNvSpPr/>
          <p:nvPr/>
        </p:nvSpPr>
        <p:spPr bwMode="auto">
          <a:xfrm>
            <a:off x="4038600" y="27432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RecordWriter</a:t>
            </a:r>
            <a:endParaRPr kumimoji="0" lang="en-US" sz="1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4" name="Straight Arrow Connector 93"/>
          <p:cNvCxnSpPr/>
          <p:nvPr/>
        </p:nvCxnSpPr>
        <p:spPr bwMode="auto">
          <a:xfrm rot="5400000">
            <a:off x="4458494" y="35425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 bwMode="auto">
          <a:xfrm rot="5400000">
            <a:off x="44584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 bwMode="auto">
          <a:xfrm>
            <a:off x="5638800" y="3810000"/>
            <a:ext cx="1371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 charset="0"/>
              </a:rPr>
              <a:t>Output File</a:t>
            </a:r>
          </a:p>
        </p:txBody>
      </p:sp>
      <p:sp>
        <p:nvSpPr>
          <p:cNvPr id="97" name="Rounded Rectangle 96"/>
          <p:cNvSpPr/>
          <p:nvPr/>
        </p:nvSpPr>
        <p:spPr bwMode="auto">
          <a:xfrm>
            <a:off x="5638800" y="27432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RecordWriter</a:t>
            </a:r>
            <a:endParaRPr kumimoji="0" lang="en-US" sz="1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8" name="Straight Arrow Connector 97"/>
          <p:cNvCxnSpPr/>
          <p:nvPr/>
        </p:nvCxnSpPr>
        <p:spPr bwMode="auto">
          <a:xfrm rot="5400000">
            <a:off x="6058694" y="35425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 bwMode="auto">
          <a:xfrm rot="5400000">
            <a:off x="60586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85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and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InputFormat:</a:t>
            </a:r>
          </a:p>
          <a:p>
            <a:pPr lvl="1"/>
            <a:r>
              <a:rPr lang="en-US" dirty="0" err="1" smtClean="0"/>
              <a:t>TextInputFormat</a:t>
            </a:r>
            <a:endParaRPr lang="en-US" dirty="0" smtClean="0"/>
          </a:p>
          <a:p>
            <a:pPr lvl="1"/>
            <a:r>
              <a:rPr lang="en-US" dirty="0" err="1" smtClean="0"/>
              <a:t>KeyValueTextInputFormat</a:t>
            </a:r>
            <a:endParaRPr lang="en-US" dirty="0" smtClean="0"/>
          </a:p>
          <a:p>
            <a:pPr lvl="1"/>
            <a:r>
              <a:rPr lang="en-US" dirty="0" err="1" smtClean="0"/>
              <a:t>SequenceFileInputFormat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err="1" smtClean="0"/>
              <a:t>OutputFormat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TextOutputFormat</a:t>
            </a:r>
            <a:endParaRPr lang="en-US" dirty="0" smtClean="0"/>
          </a:p>
          <a:p>
            <a:pPr lvl="1"/>
            <a:r>
              <a:rPr lang="en-US" dirty="0" err="1" smtClean="0"/>
              <a:t>SequenceFileOutputFormat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1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quick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recap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MapReduce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Facebook have lots </a:t>
            </a:r>
            <a:r>
              <a:rPr lang="en-US" dirty="0"/>
              <a:t>of disk space and they serve hundreds of millions of requests everyday. They've decided to pre-compute calculations when they can to reduce the processing time of requests. </a:t>
            </a:r>
          </a:p>
          <a:p>
            <a:r>
              <a:rPr lang="en-US" dirty="0"/>
              <a:t>One common request on Facebook is the "You and Joe have 230 friends in common" feature.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9144000" cy="378402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773347" y="3738623"/>
            <a:ext cx="2048719" cy="10880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56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Workflow</a:t>
            </a:r>
            <a:endParaRPr lang="en-US" dirty="0"/>
          </a:p>
        </p:txBody>
      </p:sp>
      <p:grpSp>
        <p:nvGrpSpPr>
          <p:cNvPr id="26" name="Group 23"/>
          <p:cNvGrpSpPr>
            <a:grpSpLocks/>
          </p:cNvGrpSpPr>
          <p:nvPr/>
        </p:nvGrpSpPr>
        <p:grpSpPr bwMode="auto">
          <a:xfrm>
            <a:off x="5778500" y="2667000"/>
            <a:ext cx="2928938" cy="1588206"/>
            <a:chOff x="5778500" y="2667000"/>
            <a:chExt cx="2928938" cy="1588630"/>
          </a:xfrm>
        </p:grpSpPr>
        <p:pic>
          <p:nvPicPr>
            <p:cNvPr id="27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9883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2517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834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TextBox 7"/>
            <p:cNvSpPr txBox="1">
              <a:spLocks noChangeArrowheads="1"/>
            </p:cNvSpPr>
            <p:nvPr/>
          </p:nvSpPr>
          <p:spPr bwMode="auto">
            <a:xfrm>
              <a:off x="6400800" y="3886199"/>
              <a:ext cx="1697901" cy="3694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Gill Sans"/>
                  <a:cs typeface="Gill Sans"/>
                </a:rPr>
                <a:t>Hadoop Cluster</a:t>
              </a:r>
            </a:p>
          </p:txBody>
        </p:sp>
        <p:pic>
          <p:nvPicPr>
            <p:cNvPr id="3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5151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468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785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5" name="Picture 3" descr="MCj0411476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514600"/>
            <a:ext cx="1971675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extBox 12"/>
          <p:cNvSpPr txBox="1">
            <a:spLocks noChangeArrowheads="1"/>
          </p:cNvSpPr>
          <p:nvPr/>
        </p:nvSpPr>
        <p:spPr bwMode="auto">
          <a:xfrm>
            <a:off x="1371600" y="4038600"/>
            <a:ext cx="5661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cs typeface="Gill Sans"/>
              </a:rPr>
              <a:t>You</a:t>
            </a:r>
          </a:p>
        </p:txBody>
      </p:sp>
      <p:sp>
        <p:nvSpPr>
          <p:cNvPr id="37" name="Curved Down Arrow 36"/>
          <p:cNvSpPr>
            <a:spLocks noChangeArrowheads="1"/>
          </p:cNvSpPr>
          <p:nvPr/>
        </p:nvSpPr>
        <p:spPr bwMode="auto">
          <a:xfrm>
            <a:off x="2590800" y="1600200"/>
            <a:ext cx="3429000" cy="7620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38" name="Curved Down Arrow 37"/>
          <p:cNvSpPr>
            <a:spLocks noChangeArrowheads="1"/>
          </p:cNvSpPr>
          <p:nvPr/>
        </p:nvSpPr>
        <p:spPr bwMode="auto">
          <a:xfrm rot="10800000">
            <a:off x="2590800" y="4267200"/>
            <a:ext cx="3429000" cy="7620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39" name="Right Arrow 38"/>
          <p:cNvSpPr>
            <a:spLocks noChangeArrowheads="1"/>
          </p:cNvSpPr>
          <p:nvPr/>
        </p:nvSpPr>
        <p:spPr bwMode="auto">
          <a:xfrm>
            <a:off x="3124200" y="3124200"/>
            <a:ext cx="2286000" cy="304800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5510213" y="1459468"/>
            <a:ext cx="23811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cs typeface="Gill Sans"/>
              </a:rPr>
              <a:t>1. Load data into HDFS</a:t>
            </a: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1443038" y="2362200"/>
            <a:ext cx="23684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cs typeface="Gill Sans"/>
              </a:rPr>
              <a:t>2. Develop code locally</a:t>
            </a: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3048000" y="3395663"/>
            <a:ext cx="25673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cs typeface="Gill Sans"/>
              </a:rPr>
              <a:t>3. Submit MapReduce job</a:t>
            </a: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3048000" y="3657600"/>
            <a:ext cx="22236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cs typeface="Gill Sans"/>
              </a:rPr>
              <a:t>3a. Go back to Step 2</a:t>
            </a: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5510213" y="4826000"/>
            <a:ext cx="279979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kern="0" dirty="0" smtClean="0">
                <a:latin typeface="Gill Sans"/>
                <a:cs typeface="Gill Sans"/>
              </a:rPr>
              <a:t>4. Retrieve data from HDFS</a:t>
            </a:r>
          </a:p>
        </p:txBody>
      </p:sp>
    </p:spTree>
    <p:extLst>
      <p:ext uri="{BB962C8B-B14F-4D97-AF65-F5344CB8AC3E}">
        <p14:creationId xmlns:p14="http://schemas.microsoft.com/office/powerpoint/2010/main" val="151107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/>
      <p:bldP spid="41" grpId="0"/>
      <p:bldP spid="42" grpId="0"/>
      <p:bldP spid="43" grpId="0"/>
      <p:bldP spid="4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Workflow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Here’s how I work:</a:t>
            </a:r>
          </a:p>
          <a:p>
            <a:pPr lvl="1"/>
            <a:r>
              <a:rPr lang="en-US" dirty="0" smtClean="0"/>
              <a:t>Develop code in Eclipse on host machine</a:t>
            </a:r>
          </a:p>
          <a:p>
            <a:pPr lvl="1"/>
            <a:r>
              <a:rPr lang="en-US" dirty="0" smtClean="0"/>
              <a:t>Build distribution on host machine</a:t>
            </a:r>
          </a:p>
          <a:p>
            <a:pPr lvl="1"/>
            <a:r>
              <a:rPr lang="en-US" dirty="0" smtClean="0"/>
              <a:t>Check out copy of code on VM</a:t>
            </a:r>
          </a:p>
          <a:p>
            <a:pPr lvl="1"/>
            <a:r>
              <a:rPr lang="en-US" dirty="0" smtClean="0"/>
              <a:t>Copy (i.e., </a:t>
            </a:r>
            <a:r>
              <a:rPr lang="en-US" dirty="0" err="1" smtClean="0"/>
              <a:t>scp</a:t>
            </a:r>
            <a:r>
              <a:rPr lang="en-US" dirty="0" smtClean="0"/>
              <a:t>) jars over to VM (in same directory structure)</a:t>
            </a:r>
          </a:p>
          <a:p>
            <a:pPr lvl="1"/>
            <a:r>
              <a:rPr lang="en-US" dirty="0" smtClean="0"/>
              <a:t>Run job on VM</a:t>
            </a:r>
          </a:p>
          <a:p>
            <a:pPr lvl="1"/>
            <a:r>
              <a:rPr lang="en-US" dirty="0" smtClean="0"/>
              <a:t>Iterate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Commit code on host machine and push</a:t>
            </a:r>
          </a:p>
          <a:p>
            <a:pPr lvl="1"/>
            <a:r>
              <a:rPr lang="en-US" dirty="0" smtClean="0"/>
              <a:t>Pull from inside VM, verify</a:t>
            </a:r>
          </a:p>
          <a:p>
            <a:r>
              <a:rPr lang="en-US" dirty="0" smtClean="0"/>
              <a:t>Avoid using the UI of the VM</a:t>
            </a:r>
          </a:p>
          <a:p>
            <a:pPr lvl="1"/>
            <a:r>
              <a:rPr lang="en-US" dirty="0" smtClean="0"/>
              <a:t>Directly </a:t>
            </a:r>
            <a:r>
              <a:rPr lang="en-US" dirty="0" err="1" smtClean="0"/>
              <a:t>ssh</a:t>
            </a:r>
            <a:r>
              <a:rPr lang="en-US" dirty="0" smtClean="0"/>
              <a:t> into the VM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167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MapReduce-Fault tolerance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Slave(worker)</a:t>
            </a:r>
            <a:r>
              <a:rPr lang="zh-CN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failure</a:t>
            </a:r>
            <a:r>
              <a:rPr lang="en-US" altLang="en-US" sz="2400" b="1" dirty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altLang="en-US" sz="2400" dirty="0"/>
              <a:t>The master pings every worker periodically. If no response is received from a worker in a certain amount of time, the master marks the worker as failed. Any map tasks completed by the worker are reset back to their initial </a:t>
            </a:r>
            <a:r>
              <a:rPr lang="en-US" altLang="en-US" sz="2400" i="1" dirty="0"/>
              <a:t>idle state, and therefore become eligible for scheduling </a:t>
            </a:r>
            <a:r>
              <a:rPr lang="en-US" altLang="en-US" sz="2400" dirty="0"/>
              <a:t>on other workers. Similarly, any map task or reduce task in progress on a failed worker is also reset to </a:t>
            </a:r>
            <a:r>
              <a:rPr lang="en-US" altLang="en-US" sz="2400" i="1" dirty="0"/>
              <a:t>idle </a:t>
            </a:r>
            <a:r>
              <a:rPr lang="en-US" altLang="en-US" sz="2400" dirty="0"/>
              <a:t>and becomes eligible for rescheduling.</a:t>
            </a:r>
          </a:p>
          <a:p>
            <a:pPr eaLnBrk="1" hangingPunct="1"/>
            <a:r>
              <a:rPr lang="en-US" altLang="en-US" sz="2400" b="1" dirty="0">
                <a:latin typeface="Times New Roman" charset="0"/>
                <a:ea typeface="Times New Roman" charset="0"/>
                <a:cs typeface="Times New Roman" charset="0"/>
              </a:rPr>
              <a:t>Master Failure: </a:t>
            </a:r>
            <a:r>
              <a:rPr lang="en-US" altLang="en-US" sz="2400" dirty="0">
                <a:latin typeface="Times New Roman" charset="0"/>
                <a:ea typeface="Times New Roman" charset="0"/>
                <a:cs typeface="Times New Roman" charset="0"/>
              </a:rPr>
              <a:t>It is easy to make the master write periodic checkpoints of the master data structures described above. If the master task dies, a new copy can be started from the last </a:t>
            </a:r>
            <a:r>
              <a:rPr lang="en-US" altLang="en-US" sz="2400" dirty="0" err="1">
                <a:latin typeface="Times New Roman" charset="0"/>
                <a:ea typeface="Times New Roman" charset="0"/>
                <a:cs typeface="Times New Roman" charset="0"/>
              </a:rPr>
              <a:t>checkpointed</a:t>
            </a:r>
            <a:r>
              <a:rPr lang="en-US" altLang="en-US" sz="2400" dirty="0">
                <a:latin typeface="Times New Roman" charset="0"/>
                <a:ea typeface="Times New Roman" charset="0"/>
                <a:cs typeface="Times New Roman" charset="0"/>
              </a:rPr>
              <a:t> state. However, in most cases, the user restarts the job.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C66257AF-47F0-C143-89E4-6E2A7C35004A}" type="slidenum">
              <a:rPr lang="en-US" altLang="en-US">
                <a:solidFill>
                  <a:srgbClr val="898989"/>
                </a:solidFill>
                <a:latin typeface="Calibri" charset="0"/>
              </a:rPr>
              <a:pPr eaLnBrk="1" hangingPunct="1"/>
              <a:t>42</a:t>
            </a:fld>
            <a:endParaRPr lang="en-US" altLang="en-US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Sathya Sai University, Prashanti Nilayam</a:t>
            </a:r>
          </a:p>
        </p:txBody>
      </p:sp>
    </p:spTree>
    <p:extLst>
      <p:ext uri="{BB962C8B-B14F-4D97-AF65-F5344CB8AC3E}">
        <p14:creationId xmlns:p14="http://schemas.microsoft.com/office/powerpoint/2010/main" val="151108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Lab</a:t>
            </a:r>
            <a:r>
              <a:rPr lang="zh-CN" altLang="en-US" dirty="0" smtClean="0"/>
              <a:t> </a:t>
            </a:r>
            <a:r>
              <a:rPr lang="en-US" altLang="zh-CN" dirty="0" smtClean="0"/>
              <a:t>session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next</a:t>
            </a:r>
            <a:r>
              <a:rPr lang="mr-IN" altLang="zh-C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Install</a:t>
            </a:r>
            <a:r>
              <a:rPr lang="zh-CN" altLang="en-US" smtClean="0"/>
              <a:t> </a:t>
            </a:r>
            <a:r>
              <a:rPr lang="en-US" altLang="zh-CN" smtClean="0"/>
              <a:t>MapReduce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39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00063"/>
            <a:ext cx="7886700" cy="5676900"/>
          </a:xfrm>
        </p:spPr>
        <p:txBody>
          <a:bodyPr/>
          <a:lstStyle/>
          <a:p>
            <a:r>
              <a:rPr lang="en-US" dirty="0" smtClean="0"/>
              <a:t>Task: </a:t>
            </a:r>
            <a:r>
              <a:rPr lang="en-US" dirty="0"/>
              <a:t>use </a:t>
            </a:r>
            <a:r>
              <a:rPr lang="en-US" altLang="zh-CN" dirty="0" smtClean="0"/>
              <a:t>M</a:t>
            </a:r>
            <a:r>
              <a:rPr lang="en-US" dirty="0" smtClean="0"/>
              <a:t>ap</a:t>
            </a:r>
            <a:r>
              <a:rPr lang="en-US" altLang="zh-CN" dirty="0" smtClean="0"/>
              <a:t>R</a:t>
            </a:r>
            <a:r>
              <a:rPr lang="en-US" dirty="0" smtClean="0"/>
              <a:t>educe </a:t>
            </a:r>
            <a:r>
              <a:rPr lang="en-US" dirty="0"/>
              <a:t>so that we can calculate everyone's common friends once a day and store those </a:t>
            </a:r>
            <a:r>
              <a:rPr lang="en-US" dirty="0" smtClean="0"/>
              <a:t>results</a:t>
            </a:r>
          </a:p>
          <a:p>
            <a:r>
              <a:rPr lang="en-US" dirty="0" smtClean="0"/>
              <a:t>Input: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2259013"/>
            <a:ext cx="4021138" cy="297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key will be a friend along with the person. The value will be the list of friends.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key will be sorted so that the friends are in order, causing all pairs of friends to go to the same reducer. 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429" y="0"/>
            <a:ext cx="2465259" cy="1825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624" y="3594897"/>
            <a:ext cx="2768600" cy="1397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5126833"/>
            <a:ext cx="8255000" cy="16129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87624" y="4029075"/>
            <a:ext cx="2398714" cy="800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8650" y="5458223"/>
            <a:ext cx="2398714" cy="12815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5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Reduce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8"/>
            <a:ext cx="8358188" cy="5053012"/>
          </a:xfrm>
        </p:spPr>
        <p:txBody>
          <a:bodyPr>
            <a:normAutofit/>
          </a:bodyPr>
          <a:lstStyle/>
          <a:p>
            <a:r>
              <a:rPr lang="en-US" dirty="0" smtClean="0"/>
              <a:t>Sort and shuffle (taken care of by the service)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/>
              <a:t>line will be passed as an argument to a reducer. The reduce function will simply intersect the lists of values and output the same key with the result of the intersection. For example, reduce((A B) -&gt; (A C D E) (B C D)) will output (A B) : (C D) and means that friends A and B have C and D as common friends.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7" y="2198679"/>
            <a:ext cx="2986088" cy="20579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838" y="2270673"/>
            <a:ext cx="1751977" cy="8840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838" y="3224451"/>
            <a:ext cx="4729162" cy="924005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5" idx="1"/>
          </p:cNvCxnSpPr>
          <p:nvPr/>
        </p:nvCxnSpPr>
        <p:spPr>
          <a:xfrm flipH="1" flipV="1">
            <a:off x="3629025" y="2414588"/>
            <a:ext cx="785813" cy="298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1"/>
          </p:cNvCxnSpPr>
          <p:nvPr/>
        </p:nvCxnSpPr>
        <p:spPr>
          <a:xfrm flipH="1" flipV="1">
            <a:off x="3600450" y="2514600"/>
            <a:ext cx="814388" cy="1171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13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after Reduce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1690689"/>
            <a:ext cx="2565400" cy="2590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28788" y="4655147"/>
            <a:ext cx="658653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242729"/>
                </a:solidFill>
                <a:latin typeface="Arial" charset="0"/>
              </a:rPr>
              <a:t>when D visits B's profile, we can quickly look up </a:t>
            </a:r>
            <a:r>
              <a:rPr lang="en-US" sz="2800" dirty="0"/>
              <a:t>(B D)</a:t>
            </a:r>
            <a:r>
              <a:rPr lang="en-US" sz="2800" dirty="0">
                <a:solidFill>
                  <a:srgbClr val="242729"/>
                </a:solidFill>
                <a:latin typeface="Arial" charset="0"/>
              </a:rPr>
              <a:t> and see that they have three friends in common, </a:t>
            </a:r>
            <a:r>
              <a:rPr lang="en-US" sz="2800" dirty="0"/>
              <a:t>(A C E)</a:t>
            </a:r>
            <a:r>
              <a:rPr lang="en-US" sz="2800" dirty="0">
                <a:solidFill>
                  <a:srgbClr val="242729"/>
                </a:solidFill>
                <a:latin typeface="Arial" charset="0"/>
              </a:rPr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8990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2005013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bg2">
                    <a:lumMod val="90000"/>
                  </a:schemeClr>
                </a:solidFill>
              </a:rPr>
              <a:t>Quick</a:t>
            </a:r>
            <a:r>
              <a:rPr lang="zh-CN" alt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90000"/>
                  </a:schemeClr>
                </a:solidFill>
              </a:rPr>
              <a:t>Recap</a:t>
            </a:r>
            <a:r>
              <a:rPr lang="zh-CN" alt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90000"/>
                  </a:schemeClr>
                </a:solidFill>
              </a:rPr>
              <a:t>of</a:t>
            </a:r>
            <a:r>
              <a:rPr lang="zh-CN" altLang="en-US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2">
                    <a:lumMod val="90000"/>
                  </a:schemeClr>
                </a:solidFill>
              </a:rPr>
              <a:t>MapReduce</a:t>
            </a:r>
            <a:endParaRPr lang="en-US" dirty="0" smtClean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sz="2800" dirty="0" smtClean="0"/>
              <a:t>Head first HDFS</a:t>
            </a:r>
          </a:p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Lab</a:t>
            </a:r>
          </a:p>
          <a:p>
            <a:pPr lvl="1"/>
            <a:r>
              <a:rPr lang="en-US" dirty="0" smtClean="0"/>
              <a:t>Hadoop installation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29206" y="532435"/>
            <a:ext cx="8102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/>
              <a:t>Schedule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232314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2280</TotalTime>
  <Words>1890</Words>
  <Application>Microsoft Macintosh PowerPoint</Application>
  <PresentationFormat>On-screen Show (4:3)</PresentationFormat>
  <Paragraphs>321</Paragraphs>
  <Slides>43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6" baseType="lpstr">
      <vt:lpstr>Calibri</vt:lpstr>
      <vt:lpstr>Calibri Light</vt:lpstr>
      <vt:lpstr>Cambria</vt:lpstr>
      <vt:lpstr>Gill Sans</vt:lpstr>
      <vt:lpstr>Mangal</vt:lpstr>
      <vt:lpstr>ＭＳ Ｐゴシック</vt:lpstr>
      <vt:lpstr>Perpetua</vt:lpstr>
      <vt:lpstr>Times New Roman</vt:lpstr>
      <vt:lpstr>verdana</vt:lpstr>
      <vt:lpstr>Wingdings</vt:lpstr>
      <vt:lpstr>宋体</vt:lpstr>
      <vt:lpstr>Arial</vt:lpstr>
      <vt:lpstr>Office Theme</vt:lpstr>
      <vt:lpstr>IDS561 Big Data Analytics  </vt:lpstr>
      <vt:lpstr>Hadoop recap</vt:lpstr>
      <vt:lpstr>Map-Reduce summary</vt:lpstr>
      <vt:lpstr>A quick recap of MapReduce</vt:lpstr>
      <vt:lpstr>PowerPoint Presentation</vt:lpstr>
      <vt:lpstr>Map function</vt:lpstr>
      <vt:lpstr>Reduce function</vt:lpstr>
      <vt:lpstr>Results after Reduce function</vt:lpstr>
      <vt:lpstr>PowerPoint Presentation</vt:lpstr>
      <vt:lpstr>What do we actually want in big data analytics?</vt:lpstr>
      <vt:lpstr>PowerPoint Presentation</vt:lpstr>
      <vt:lpstr>HDFS</vt:lpstr>
      <vt:lpstr>Hadoop’s Architecture (HDFS)</vt:lpstr>
      <vt:lpstr>Hadoop’s Architecture (HDFS)</vt:lpstr>
      <vt:lpstr>Hadoop’s Architecture (HDFS)</vt:lpstr>
      <vt:lpstr>Hadoop’s Architecture (HDFS)</vt:lpstr>
      <vt:lpstr>Keep things reliable</vt:lpstr>
      <vt:lpstr>Rack Awareness </vt:lpstr>
      <vt:lpstr>Can Name Node and Data Node on the same machine?</vt:lpstr>
      <vt:lpstr>Hadoop’s Architecture (HDFS)</vt:lpstr>
      <vt:lpstr>Putting everything together…</vt:lpstr>
      <vt:lpstr>So, how do MapReduce &amp; HDFS work together?</vt:lpstr>
      <vt:lpstr>Anatomy of a Job</vt:lpstr>
      <vt:lpstr>Anatomy of a Job</vt:lpstr>
      <vt:lpstr>Hadoop Job Execution (Conceptual) </vt:lpstr>
      <vt:lpstr>Hadoop Job Execution (Conceptual) </vt:lpstr>
      <vt:lpstr>How Does Hadoop work in practice?</vt:lpstr>
      <vt:lpstr>How Does Hadoop work in practice?</vt:lpstr>
      <vt:lpstr>Execution</vt:lpstr>
      <vt:lpstr>Execution</vt:lpstr>
      <vt:lpstr>Execution</vt:lpstr>
      <vt:lpstr>Execution</vt:lpstr>
      <vt:lpstr>Execution</vt:lpstr>
      <vt:lpstr>Execution</vt:lpstr>
      <vt:lpstr>Execution</vt:lpstr>
      <vt:lpstr>PowerPoint Presentation</vt:lpstr>
      <vt:lpstr>PowerPoint Presentation</vt:lpstr>
      <vt:lpstr>PowerPoint Presentation</vt:lpstr>
      <vt:lpstr>Input and Output</vt:lpstr>
      <vt:lpstr>Hadoop Workflow</vt:lpstr>
      <vt:lpstr>Recommended Workflow</vt:lpstr>
      <vt:lpstr>MapReduce-Fault tolerance</vt:lpstr>
      <vt:lpstr>Lab session next…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Hu, Yuheng</dc:creator>
  <cp:lastModifiedBy>Microsoft Office User</cp:lastModifiedBy>
  <cp:revision>267</cp:revision>
  <dcterms:created xsi:type="dcterms:W3CDTF">2015-09-13T05:48:11Z</dcterms:created>
  <dcterms:modified xsi:type="dcterms:W3CDTF">2017-01-30T20:54:51Z</dcterms:modified>
</cp:coreProperties>
</file>